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webextensions/webextension1.xml" ContentType="application/vnd.ms-office.webextension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webextensions/taskpanes.xml" ContentType="application/vnd.ms-office.webextensiontaskpan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9" r:id="rId1"/>
    <p:sldMasterId id="2147484074" r:id="rId2"/>
  </p:sldMasterIdLst>
  <p:notesMasterIdLst>
    <p:notesMasterId r:id="rId44"/>
  </p:notesMasterIdLst>
  <p:sldIdLst>
    <p:sldId id="1468" r:id="rId3"/>
    <p:sldId id="1425" r:id="rId4"/>
    <p:sldId id="1426" r:id="rId5"/>
    <p:sldId id="1442" r:id="rId6"/>
    <p:sldId id="1447" r:id="rId7"/>
    <p:sldId id="1446" r:id="rId8"/>
    <p:sldId id="1281" r:id="rId9"/>
    <p:sldId id="1418" r:id="rId10"/>
    <p:sldId id="1390" r:id="rId11"/>
    <p:sldId id="1391" r:id="rId12"/>
    <p:sldId id="1392" r:id="rId13"/>
    <p:sldId id="1436" r:id="rId14"/>
    <p:sldId id="1437" r:id="rId15"/>
    <p:sldId id="1282" r:id="rId16"/>
    <p:sldId id="1284" r:id="rId17"/>
    <p:sldId id="1394" r:id="rId18"/>
    <p:sldId id="1398" r:id="rId19"/>
    <p:sldId id="1395" r:id="rId20"/>
    <p:sldId id="1400" r:id="rId21"/>
    <p:sldId id="1401" r:id="rId22"/>
    <p:sldId id="1402" r:id="rId23"/>
    <p:sldId id="1403" r:id="rId24"/>
    <p:sldId id="1404" r:id="rId25"/>
    <p:sldId id="1405" r:id="rId26"/>
    <p:sldId id="1406" r:id="rId27"/>
    <p:sldId id="1438" r:id="rId28"/>
    <p:sldId id="1439" r:id="rId29"/>
    <p:sldId id="1440" r:id="rId30"/>
    <p:sldId id="1412" r:id="rId31"/>
    <p:sldId id="1414" r:id="rId32"/>
    <p:sldId id="1415" r:id="rId33"/>
    <p:sldId id="1413" r:id="rId34"/>
    <p:sldId id="1371" r:id="rId35"/>
    <p:sldId id="1417" r:id="rId36"/>
    <p:sldId id="1430" r:id="rId37"/>
    <p:sldId id="1429" r:id="rId38"/>
    <p:sldId id="1431" r:id="rId39"/>
    <p:sldId id="1445" r:id="rId40"/>
    <p:sldId id="1469" r:id="rId41"/>
    <p:sldId id="1450" r:id="rId42"/>
    <p:sldId id="1441" r:id="rId43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989E"/>
    <a:srgbClr val="3130ED"/>
    <a:srgbClr val="0F104A"/>
    <a:srgbClr val="01011B"/>
    <a:srgbClr val="3031ED"/>
    <a:srgbClr val="000099"/>
    <a:srgbClr val="0000FF"/>
    <a:srgbClr val="0066FF"/>
    <a:srgbClr val="FFFF00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71" autoAdjust="0"/>
    <p:restoredTop sz="91859" autoAdjust="0"/>
  </p:normalViewPr>
  <p:slideViewPr>
    <p:cSldViewPr snapToGrid="0">
      <p:cViewPr varScale="1">
        <p:scale>
          <a:sx n="78" d="100"/>
          <a:sy n="78" d="100"/>
        </p:scale>
        <p:origin x="-360" y="-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Relationship Id="rId4" Type="http://schemas.openxmlformats.org/officeDocument/2006/relationships/image" Target="../media/image43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4" Type="http://schemas.openxmlformats.org/officeDocument/2006/relationships/image" Target="../media/image4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4" Type="http://schemas.openxmlformats.org/officeDocument/2006/relationships/image" Target="../media/image5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2F9C1E49-2E8E-4E67-A1AC-1D5702A61888}" type="datetimeFigureOut">
              <a:rPr lang="en-US"/>
              <a:pPr>
                <a:defRPr/>
              </a:pPr>
              <a:t>8/11/2022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A4912AF8-6A9A-4DE6-869D-7E0AA6E487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59485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912AF8-6A9A-4DE6-869D-7E0AA6E4878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9108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0D46F055-4B67-45CF-B934-F692AB96FC07}" type="slidenum">
              <a:rPr lang="en-US" sz="1200"/>
              <a:pPr algn="r" eaLnBrk="0" hangingPunct="0"/>
              <a:t>13</a:t>
            </a:fld>
            <a:endParaRPr lang="en-US" sz="120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5444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912AF8-6A9A-4DE6-869D-7E0AA6E48781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11423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912AF8-6A9A-4DE6-869D-7E0AA6E48781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13646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79CD-A8B5-4584-9D70-394C6F95D8BC}" type="slidenum">
              <a:rPr lang="en-US" altLang="en-US" smtClean="0"/>
              <a:pPr/>
              <a:t>38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60829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DAF161F3-2709-4E92-A56E-4B3D24DD74A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3653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DC3DE3-737D-4254-A75C-F560A744F8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29396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E4EF4B-450C-46AE-93C0-413E44E175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899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F1BE8-0F69-4CFC-934C-7968EF9B08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06801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063D9-DE7C-4370-8216-056A33FD78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7273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03360-0A34-4CA4-B11E-4B6BC8B509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72391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06500" y="2155826"/>
            <a:ext cx="9753600" cy="277177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06501" y="2144714"/>
            <a:ext cx="302684" cy="2782887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8534400" y="6354763"/>
            <a:ext cx="3048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11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865033" y="6354763"/>
            <a:ext cx="4633384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12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621367" y="6354763"/>
            <a:ext cx="1625600" cy="366712"/>
          </a:xfrm>
        </p:spPr>
        <p:txBody>
          <a:bodyPr/>
          <a:lstStyle>
            <a:lvl1pPr>
              <a:defRPr/>
            </a:lvl1pPr>
          </a:lstStyle>
          <a:p>
            <a:fld id="{29454692-EB53-43A4-B966-9690B1944543}" type="slidenum">
              <a:rPr lang="en-US" altLang="en-US">
                <a:solidFill>
                  <a:srgbClr val="464653"/>
                </a:solidFill>
              </a:rPr>
              <a:pPr/>
              <a:t>‹#›</a:t>
            </a:fld>
            <a:endParaRPr lang="en-US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7342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0D263-02F3-40A4-BE4B-46863B370A13}" type="slidenum">
              <a:rPr lang="en-US" altLang="en-US">
                <a:solidFill>
                  <a:srgbClr val="464653"/>
                </a:solidFill>
              </a:rPr>
              <a:pPr/>
              <a:t>‹#›</a:t>
            </a:fld>
            <a:endParaRPr lang="en-US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8470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2819401"/>
            <a:ext cx="97536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2819401"/>
            <a:ext cx="3048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8534400" y="6354763"/>
            <a:ext cx="3048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DE9EC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5033" y="6354763"/>
            <a:ext cx="4633384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DE9EC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26634" y="6354763"/>
            <a:ext cx="2027767" cy="366712"/>
          </a:xfrm>
        </p:spPr>
        <p:txBody>
          <a:bodyPr/>
          <a:lstStyle>
            <a:lvl1pPr>
              <a:defRPr/>
            </a:lvl1pPr>
          </a:lstStyle>
          <a:p>
            <a:fld id="{AC0582E5-24DB-4738-AE09-ECC9C5375CAF}" type="slidenum">
              <a:rPr lang="en-US" altLang="en-US">
                <a:solidFill>
                  <a:srgbClr val="DDE9EC"/>
                </a:solidFill>
              </a:rPr>
              <a:pPr/>
              <a:t>‹#›</a:t>
            </a:fld>
            <a:endParaRPr lang="en-US" altLang="en-US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098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263E0-82CC-4D8A-9915-317EA0233544}" type="slidenum">
              <a:rPr lang="en-US" altLang="en-US">
                <a:solidFill>
                  <a:srgbClr val="464653"/>
                </a:solidFill>
              </a:rPr>
              <a:pPr/>
              <a:t>‹#›</a:t>
            </a:fld>
            <a:endParaRPr lang="en-US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13493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6E126-E81B-4003-8948-ECE21C84DF5E}" type="slidenum">
              <a:rPr lang="en-US" altLang="en-US">
                <a:solidFill>
                  <a:srgbClr val="464653"/>
                </a:solidFill>
              </a:rPr>
              <a:pPr/>
              <a:t>‹#›</a:t>
            </a:fld>
            <a:endParaRPr lang="en-US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2480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5721C4-6194-4A18-85E6-017B6342E8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825530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88F24-EA0D-4C47-A576-1DB2E0A06EB9}" type="slidenum">
              <a:rPr lang="en-US" altLang="en-US">
                <a:solidFill>
                  <a:srgbClr val="464653"/>
                </a:solidFill>
              </a:rPr>
              <a:pPr/>
              <a:t>‹#›</a:t>
            </a:fld>
            <a:endParaRPr lang="en-US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7053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9AFD8-8E6B-47E5-864D-2892E0538597}" type="slidenum">
              <a:rPr lang="en-US" altLang="en-US">
                <a:solidFill>
                  <a:srgbClr val="464653"/>
                </a:solidFill>
              </a:rPr>
              <a:pPr/>
              <a:t>‹#›</a:t>
            </a:fld>
            <a:endParaRPr lang="en-US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0057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 rot="5400000">
            <a:off x="5220229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1B3F4A-688D-456C-A6CC-E4D1212921CB}" type="slidenum">
              <a:rPr lang="en-US" altLang="en-US">
                <a:solidFill>
                  <a:srgbClr val="464653"/>
                </a:solidFill>
              </a:rPr>
              <a:pPr/>
              <a:t>‹#›</a:t>
            </a:fld>
            <a:endParaRPr lang="en-US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67239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1" y="500063"/>
            <a:ext cx="243417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DE9EC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DE9EC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6CAB4-4F78-4272-AE77-46FFBCC63F04}" type="slidenum">
              <a:rPr lang="en-US" altLang="en-US">
                <a:solidFill>
                  <a:srgbClr val="DDE9EC"/>
                </a:solidFill>
              </a:rPr>
              <a:pPr/>
              <a:t>‹#›</a:t>
            </a:fld>
            <a:endParaRPr lang="en-US" altLang="en-US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6248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F33B7-6D91-484E-8D27-552784AD770A}" type="slidenum">
              <a:rPr lang="en-US" altLang="en-US">
                <a:solidFill>
                  <a:srgbClr val="464653"/>
                </a:solidFill>
              </a:rPr>
              <a:pPr/>
              <a:t>‹#›</a:t>
            </a:fld>
            <a:endParaRPr lang="en-US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70316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 rot="5400000">
            <a:off x="5816071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1B0C4-E452-4F8B-99A3-9E17E2AD8E4C}" type="slidenum">
              <a:rPr lang="en-US" altLang="en-US">
                <a:solidFill>
                  <a:srgbClr val="464653"/>
                </a:solidFill>
              </a:rPr>
              <a:pPr/>
              <a:t>‹#›</a:t>
            </a:fld>
            <a:endParaRPr lang="en-US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6927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107B8FD6-8FB2-44E5-BD19-324AAEB4648C}" type="slidenum">
              <a:rPr lang="en-US" altLang="en-US">
                <a:solidFill>
                  <a:srgbClr val="464653"/>
                </a:solidFill>
              </a:rPr>
              <a:pPr/>
              <a:t>‹#›</a:t>
            </a:fld>
            <a:endParaRPr lang="en-US" alt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71366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667" y="263525"/>
            <a:ext cx="8187267" cy="808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201" y="1544639"/>
            <a:ext cx="10945284" cy="2263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201" y="3960813"/>
            <a:ext cx="10945284" cy="22653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8459033"/>
      </p:ext>
    </p:extLst>
  </p:cSld>
  <p:clrMapOvr>
    <a:masterClrMapping/>
  </p:clrMapOvr>
  <p:transition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981200"/>
            <a:ext cx="5384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384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6465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F63CDDE2-B692-4834-9F62-7CF396D8EAF8}" type="slidenum">
              <a:rPr lang="en-US">
                <a:solidFill>
                  <a:srgbClr val="464653"/>
                </a:solidFill>
              </a:rPr>
              <a:pPr/>
              <a:t>‹#›</a:t>
            </a:fld>
            <a:endParaRPr lang="en-US">
              <a:solidFill>
                <a:srgbClr val="464653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0098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03360-0A34-4CA4-B11E-4B6BC8B50917}" type="slidenum">
              <a:rPr lang="en-US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176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678A1A95-979F-493A-9BE6-4698E88710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1903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DFDF4-7A56-47BE-83A5-A3AE1995B4D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3322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3D956A-2E30-4646-A877-5149650FF61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86888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A055E4-43D2-4603-AD88-A8E7CA3CB0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3275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6091A-CFA4-48A3-8E3D-D99B0A3C86D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04778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6B1C81-475C-46F4-82F3-F4757B1845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73366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6BA22-0275-4951-AEC6-2246471037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4417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6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17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pPr>
              <a:defRPr/>
            </a:pPr>
            <a:fld id="{5F339B1E-7CD4-4C76-A0E0-A9FABABA11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8819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  <p:sldLayoutId id="2147484071" r:id="rId12"/>
    <p:sldLayoutId id="2147484072" r:id="rId13"/>
    <p:sldLayoutId id="214748407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152400"/>
            <a:ext cx="10972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43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219200"/>
            <a:ext cx="109728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534401" y="6356351"/>
            <a:ext cx="3052233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65033" y="6356351"/>
            <a:ext cx="46736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464653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033" y="6356351"/>
            <a:ext cx="2641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E0472A8E-A02C-4759-953B-7C5AD9C3BA8C}" type="slidenum">
              <a:rPr lang="en-US" altLang="en-US">
                <a:solidFill>
                  <a:srgbClr val="4646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altLang="en-US">
              <a:solidFill>
                <a:srgbClr val="4646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590550" y="6447367"/>
            <a:ext cx="190500" cy="160867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  <p:sldLayoutId id="2147484083" r:id="rId9"/>
    <p:sldLayoutId id="2147484084" r:id="rId10"/>
    <p:sldLayoutId id="2147484085" r:id="rId11"/>
    <p:sldLayoutId id="2147484086" r:id="rId12"/>
    <p:sldLayoutId id="2147484087" r:id="rId13"/>
    <p:sldLayoutId id="2147484088" r:id="rId14"/>
    <p:sldLayoutId id="2147484089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anose="05040102010807070707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anose="05040102010807070707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anose="05040102010807070707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anose="05000000000000000000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oleObject" Target="../embeddings/oleObject5.bin"/><Relationship Id="rId2" Type="http://schemas.openxmlformats.org/officeDocument/2006/relationships/tags" Target="../tags/tag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2.png"/><Relationship Id="rId5" Type="http://schemas.openxmlformats.org/officeDocument/2006/relationships/image" Target="../media/image61.gif"/><Relationship Id="rId4" Type="http://schemas.openxmlformats.org/officeDocument/2006/relationships/oleObject" Target="../embeddings/oleObject15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69.gif"/><Relationship Id="rId4" Type="http://schemas.openxmlformats.org/officeDocument/2006/relationships/image" Target="../media/image68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hyperlink" Target="http://www.google.rs/url?sa=i&amp;rct=j&amp;q=&amp;esrc=s&amp;source=images&amp;cd=&amp;cad=rja&amp;uact=8&amp;ved=0CAcQjRxqFQoTCM3Oo7e3h8gCFYtYFAodUgsDyw&amp;url=http://www.clipartpanda.com/categories/sense-of-taste-clipart&amp;bvm=bv.103073922,d.d24&amp;psig=AFQjCNH0VbFI5HhqpMAkvY3zCgsWccKnug&amp;ust=1442901009771676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ctrTitle"/>
          </p:nvPr>
        </p:nvSpPr>
        <p:spPr>
          <a:xfrm>
            <a:off x="2770909" y="5179291"/>
            <a:ext cx="6858000" cy="528782"/>
          </a:xfrm>
        </p:spPr>
        <p:txBody>
          <a:bodyPr/>
          <a:lstStyle/>
          <a:p>
            <a:pPr algn="ctr" eaLnBrk="1" hangingPunct="1"/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Доц. др Владимир Вукомановић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4087814" y="2176463"/>
            <a:ext cx="4016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prstClr val="black"/>
                </a:solidFill>
                <a:cs typeface="Calibri" panose="020F0502020204030204" pitchFamily="34" charset="0"/>
              </a:rPr>
              <a:t>ИАСМ </a:t>
            </a:r>
          </a:p>
          <a:p>
            <a:pPr algn="ctr"/>
            <a:r>
              <a:rPr lang="sr-Cyrl-CS" altLang="en-US" sz="2400" b="1">
                <a:solidFill>
                  <a:prstClr val="black"/>
                </a:solidFill>
                <a:cs typeface="Calibri" panose="020F0502020204030204" pitchFamily="34" charset="0"/>
              </a:rPr>
              <a:t>КЛИНИЧКА МЕДИЦИНА 1</a:t>
            </a:r>
            <a:endParaRPr lang="en-US" altLang="en-US" sz="2400" b="1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algn="ctr"/>
            <a:r>
              <a:rPr lang="en-US" altLang="en-US" sz="2400" b="1">
                <a:solidFill>
                  <a:prstClr val="black"/>
                </a:solidFill>
                <a:cs typeface="Calibri" panose="020F0502020204030204" pitchFamily="34" charset="0"/>
              </a:rPr>
              <a:t>НУКЛЕАРНА МЕДИЦИНА</a:t>
            </a:r>
            <a:endParaRPr lang="sr-Cyrl-CS" altLang="en-US" sz="240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770909" y="3722977"/>
            <a:ext cx="6858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okman Old Style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okman Old Style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okman Old Style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okman Old Style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okman Old Style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okman Old Style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okman Old Style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Bookman Old Style" pitchFamily="18" charset="0"/>
              </a:defRPr>
            </a:lvl9pPr>
          </a:lstStyle>
          <a:p>
            <a:pPr algn="ctr" eaLnBrk="1" hangingPunct="1"/>
            <a:r>
              <a:rPr lang="en-US" alt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НАСТАВНА</a:t>
            </a:r>
            <a:r>
              <a:rPr lang="en-US" alt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ЈЕДИНИЦА</a:t>
            </a:r>
            <a:r>
              <a:rPr lang="en-US" alt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 </a:t>
            </a:r>
            <a:r>
              <a:rPr lang="en-US" alt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БИОФИЗИЧКЕ ОСНОВЕ ПРОЦЕДУРА У НУКЛЕАРНОЈ МЕДИЦИНИ</a:t>
            </a:r>
            <a:r>
              <a:rPr lang="en-US" alt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80"/>
    </mc:Choice>
    <mc:Fallback>
      <p:transition spd="slow" advTm="128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15"/>
          <p:cNvSpPr>
            <a:spLocks noChangeArrowheads="1" noChangeShapeType="1" noTextEdit="1"/>
          </p:cNvSpPr>
          <p:nvPr/>
        </p:nvSpPr>
        <p:spPr bwMode="auto">
          <a:xfrm>
            <a:off x="3532105" y="413272"/>
            <a:ext cx="4068366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sr-Latn-RS" sz="27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002946" y="5832493"/>
            <a:ext cx="206054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sr-Cyrl-RS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237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Np</a:t>
            </a:r>
            <a:endParaRPr lang="sr-Cyrl-R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sr-Cyrl-RS" b="1" baseline="-25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1/2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=2.14 x 10</a:t>
            </a:r>
            <a:r>
              <a:rPr lang="en-US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година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94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725" y="1137949"/>
            <a:ext cx="7692050" cy="532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858548" y="238072"/>
            <a:ext cx="67894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Природни радиоактивни низови</a:t>
            </a:r>
          </a:p>
        </p:txBody>
      </p:sp>
    </p:spTree>
    <p:extLst>
      <p:ext uri="{BB962C8B-B14F-4D97-AF65-F5344CB8AC3E}">
        <p14:creationId xmlns="" xmlns:p14="http://schemas.microsoft.com/office/powerpoint/2010/main" val="26986672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15"/>
          <p:cNvSpPr>
            <a:spLocks noChangeArrowheads="1" noChangeShapeType="1" noTextEdit="1"/>
          </p:cNvSpPr>
          <p:nvPr/>
        </p:nvSpPr>
        <p:spPr bwMode="auto">
          <a:xfrm>
            <a:off x="2831307" y="623102"/>
            <a:ext cx="6400150" cy="368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sr-Latn-RS" sz="27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46083" name="Picture 3" descr="INES en.sv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93" y="2092331"/>
            <a:ext cx="8003215" cy="4562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8" name="Rectangle 17"/>
          <p:cNvSpPr/>
          <p:nvPr/>
        </p:nvSpPr>
        <p:spPr>
          <a:xfrm>
            <a:off x="1676494" y="1403397"/>
            <a:ext cx="6361682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/>
              <a:t>International Nuclear Event Scale</a:t>
            </a:r>
            <a:r>
              <a:rPr lang="en-US" sz="2400" dirty="0"/>
              <a:t> (</a:t>
            </a:r>
            <a:r>
              <a:rPr lang="en-US" sz="2400" b="1" dirty="0"/>
              <a:t>INES)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64607" y="222477"/>
            <a:ext cx="8519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Изотопи  акцидентално унети у природу </a:t>
            </a:r>
          </a:p>
        </p:txBody>
      </p:sp>
    </p:spTree>
    <p:extLst>
      <p:ext uri="{BB962C8B-B14F-4D97-AF65-F5344CB8AC3E}">
        <p14:creationId xmlns="" xmlns:p14="http://schemas.microsoft.com/office/powerpoint/2010/main" val="2038543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&amp;Rcy;&amp;iecy;&amp;zcy;&amp;ucy;&amp;lcy;&amp;tcy;&amp;acy;&amp;tcy; &amp;scy;&amp;lcy;&amp;icy;&amp;kcy;&amp;acy; &amp;zcy;&amp;acy; nuklearne elektra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183" y="1024482"/>
            <a:ext cx="4170362" cy="245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://www.index.hr/images2/us-import-radioactive-was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6397" y="3798214"/>
            <a:ext cx="3133798" cy="1739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&amp;Scy;&amp;rcy;&amp;ocy;&amp;dcy;&amp;ncy;&amp;acy; &amp;scy;&amp;lcy;&amp;icy;&amp;k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6638" y="3746619"/>
            <a:ext cx="2336655" cy="1752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s://upload.wikimedia.org/wikipedia/commons/5/56/Fuel_poo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1087" y="1108696"/>
            <a:ext cx="1539441" cy="241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8" descr="https://upload.wikimedia.org/wikipedia/commons/thumb/8/8d/Trinity_shot_color.jpg/220px-Trinity_shot_colo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21656" y="997181"/>
            <a:ext cx="20955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mage result for fukushim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23299" y="3808219"/>
            <a:ext cx="2608878" cy="1739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826638" y="5830948"/>
            <a:ext cx="8801100" cy="400110"/>
          </a:xfrm>
          <a:prstGeom prst="rect">
            <a:avLst/>
          </a:prstGeom>
          <a:ln>
            <a:solidFill>
              <a:srgbClr val="FFFF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defRPr/>
            </a:pPr>
            <a:r>
              <a:rPr lang="sr-Cyrl-RS" sz="2000" dirty="0"/>
              <a:t>26. априла 1986. године 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sr-Cyrl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Катастрофа у Чернобиљу (Украјина, СССР)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849567" y="6268076"/>
            <a:ext cx="8801100" cy="400110"/>
          </a:xfrm>
          <a:prstGeom prst="rect">
            <a:avLst/>
          </a:prstGeom>
          <a:ln>
            <a:solidFill>
              <a:srgbClr val="FFFF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defRPr/>
            </a:pPr>
            <a:r>
              <a:rPr lang="sr-Cyrl-RS" sz="2000" dirty="0"/>
              <a:t>11. марта 2011. године 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sr-Cyrl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Катастрофа у Фукушими (Јапан)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64607" y="222477"/>
            <a:ext cx="8519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Изотопи  акцидентално унети у природу </a:t>
            </a:r>
          </a:p>
        </p:txBody>
      </p:sp>
    </p:spTree>
    <p:extLst>
      <p:ext uri="{BB962C8B-B14F-4D97-AF65-F5344CB8AC3E}">
        <p14:creationId xmlns="" xmlns:p14="http://schemas.microsoft.com/office/powerpoint/2010/main" val="483780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49381" y="188481"/>
            <a:ext cx="10557163" cy="107721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sr-Cyrl-R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ЗРАЧЕЊА КОЈА ИМАЈУ СПОСОБНОСТ ЈОНИЗАЦИЈЕ</a:t>
            </a:r>
            <a:r>
              <a:rPr lang="sr-Latn-R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</a:t>
            </a:r>
            <a:r>
              <a:rPr lang="sr-Latn-R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3200" b="1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ЈОНИЗУЈУЋА</a:t>
            </a:r>
            <a:r>
              <a:rPr lang="sr-Latn-RS" sz="3200" b="1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3200" b="1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ЗРАЧЕЊА</a:t>
            </a:r>
            <a:endParaRPr lang="en-US" sz="3200" b="1" i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27" y="1350816"/>
            <a:ext cx="4716318" cy="40623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125" y="1265699"/>
            <a:ext cx="4065875" cy="556113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27501" y="5434854"/>
            <a:ext cx="7218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r-Cyrl-RS" sz="2400" dirty="0">
                <a:latin typeface="Tahoma" pitchFamily="34" charset="0"/>
                <a:cs typeface="Tahoma" pitchFamily="34" charset="0"/>
              </a:rPr>
              <a:t>Основне</a:t>
            </a:r>
            <a:r>
              <a:rPr lang="hr-HR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dirty="0">
                <a:latin typeface="Tahoma" pitchFamily="34" charset="0"/>
                <a:cs typeface="Tahoma" pitchFamily="34" charset="0"/>
              </a:rPr>
              <a:t>врсте</a:t>
            </a:r>
            <a:r>
              <a:rPr lang="hr-HR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dirty="0">
                <a:latin typeface="Tahoma" pitchFamily="34" charset="0"/>
                <a:cs typeface="Tahoma" pitchFamily="34" charset="0"/>
              </a:rPr>
              <a:t>јонизујућег</a:t>
            </a:r>
            <a:r>
              <a:rPr lang="hr-HR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dirty="0">
                <a:latin typeface="Tahoma" pitchFamily="34" charset="0"/>
                <a:cs typeface="Tahoma" pitchFamily="34" charset="0"/>
              </a:rPr>
              <a:t>зрачења</a:t>
            </a:r>
            <a:r>
              <a:rPr lang="hr-HR" sz="2400" dirty="0">
                <a:latin typeface="Tahoma" pitchFamily="34" charset="0"/>
                <a:cs typeface="Tahoma" pitchFamily="34" charset="0"/>
              </a:rPr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sr-Cyrl-RS" sz="2400" b="1" dirty="0">
                <a:latin typeface="Tahoma" pitchFamily="34" charset="0"/>
                <a:cs typeface="Tahoma" pitchFamily="34" charset="0"/>
              </a:rPr>
              <a:t>електромагнетно</a:t>
            </a:r>
            <a:r>
              <a:rPr lang="hr-HR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dirty="0">
                <a:latin typeface="Tahoma" pitchFamily="34" charset="0"/>
                <a:cs typeface="Tahoma" pitchFamily="34" charset="0"/>
              </a:rPr>
              <a:t>или</a:t>
            </a:r>
            <a:r>
              <a:rPr lang="hr-HR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b="1" dirty="0">
                <a:latin typeface="Tahoma" pitchFamily="34" charset="0"/>
                <a:cs typeface="Tahoma" pitchFamily="34" charset="0"/>
              </a:rPr>
              <a:t>фотонско</a:t>
            </a:r>
            <a:r>
              <a:rPr lang="hr-HR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b="1" dirty="0">
                <a:latin typeface="Tahoma" pitchFamily="34" charset="0"/>
                <a:cs typeface="Tahoma" pitchFamily="34" charset="0"/>
              </a:rPr>
              <a:t>зрачење</a:t>
            </a:r>
            <a:endParaRPr lang="hr-HR" sz="2400" b="1" dirty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sr-Cyrl-RS" sz="2400" b="1" dirty="0">
                <a:latin typeface="Tahoma" pitchFamily="34" charset="0"/>
                <a:cs typeface="Tahoma" pitchFamily="34" charset="0"/>
              </a:rPr>
              <a:t>честично</a:t>
            </a:r>
            <a:r>
              <a:rPr lang="hr-HR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dirty="0">
                <a:latin typeface="Tahoma" pitchFamily="34" charset="0"/>
                <a:cs typeface="Tahoma" pitchFamily="34" charset="0"/>
              </a:rPr>
              <a:t>или</a:t>
            </a:r>
            <a:r>
              <a:rPr lang="hr-HR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b="1" dirty="0">
                <a:latin typeface="Tahoma" pitchFamily="34" charset="0"/>
                <a:cs typeface="Tahoma" pitchFamily="34" charset="0"/>
              </a:rPr>
              <a:t>корпускуларно</a:t>
            </a:r>
            <a:r>
              <a:rPr lang="hr-HR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b="1" dirty="0">
                <a:latin typeface="Tahoma" pitchFamily="34" charset="0"/>
                <a:cs typeface="Tahoma" pitchFamily="34" charset="0"/>
              </a:rPr>
              <a:t>зрачење</a:t>
            </a:r>
            <a:endParaRPr lang="hr-HR" sz="2400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53341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1225"/>
    </mc:Choice>
    <mc:Fallback>
      <p:transition spd="slow" advTm="1122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06234" y="928688"/>
            <a:ext cx="11044238" cy="55165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RS" sz="2800" dirty="0">
                <a:latin typeface="Arial Rounded MT Bold" pitchFamily="34" charset="0"/>
              </a:rPr>
              <a:t>сноп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фотона</a:t>
            </a:r>
            <a:r>
              <a:rPr lang="hr-HR" sz="2800" dirty="0">
                <a:latin typeface="Arial Rounded MT Bold" pitchFamily="34" charset="0"/>
              </a:rPr>
              <a:t>, </a:t>
            </a:r>
            <a:r>
              <a:rPr lang="sr-Cyrl-RS" sz="2800" dirty="0">
                <a:latin typeface="Arial Rounded MT Bold" pitchFamily="34" charset="0"/>
              </a:rPr>
              <a:t>основних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i="1" dirty="0">
                <a:latin typeface="Arial Rounded MT Bold" pitchFamily="34" charset="0"/>
              </a:rPr>
              <a:t>кванта</a:t>
            </a:r>
            <a:r>
              <a:rPr lang="hr-HR" sz="2800" dirty="0">
                <a:latin typeface="Arial Rounded MT Bold" pitchFamily="34" charset="0"/>
              </a:rPr>
              <a:t> (“</a:t>
            </a:r>
            <a:r>
              <a:rPr lang="sr-Cyrl-RS" sz="2800" dirty="0">
                <a:latin typeface="Arial Rounded MT Bold" pitchFamily="34" charset="0"/>
              </a:rPr>
              <a:t>пакетића</a:t>
            </a:r>
            <a:r>
              <a:rPr lang="hr-HR" sz="2800" dirty="0">
                <a:latin typeface="Arial Rounded MT Bold" pitchFamily="34" charset="0"/>
              </a:rPr>
              <a:t>”) </a:t>
            </a:r>
            <a:r>
              <a:rPr lang="sr-Cyrl-RS" sz="2800" dirty="0">
                <a:latin typeface="Arial Rounded MT Bold" pitchFamily="34" charset="0"/>
              </a:rPr>
              <a:t>енергије</a:t>
            </a:r>
            <a:endParaRPr lang="hr-HR" sz="2800" dirty="0">
              <a:latin typeface="Arial Rounded MT Bold" pitchFamily="34" charset="0"/>
            </a:endParaRPr>
          </a:p>
          <a:p>
            <a:pPr algn="just" eaLnBrk="1" hangingPunct="1">
              <a:defRPr/>
            </a:pPr>
            <a:r>
              <a:rPr lang="sr-Cyrl-RS" sz="2800" dirty="0">
                <a:latin typeface="Arial Rounded MT Bold" pitchFamily="34" charset="0"/>
              </a:rPr>
              <a:t>описује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се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i="1" dirty="0">
                <a:latin typeface="Arial Rounded MT Bold" pitchFamily="34" charset="0"/>
              </a:rPr>
              <a:t>фреквенцијом</a:t>
            </a:r>
            <a:r>
              <a:rPr lang="hr-HR" sz="2800" i="1" dirty="0">
                <a:latin typeface="Arial Rounded MT Bold" pitchFamily="34" charset="0"/>
              </a:rPr>
              <a:t> </a:t>
            </a:r>
            <a:r>
              <a:rPr lang="sr-Cyrl-RS" sz="2800" i="1" dirty="0">
                <a:latin typeface="Arial Rounded MT Bold" pitchFamily="34" charset="0"/>
              </a:rPr>
              <a:t>зрачења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или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i="1" dirty="0">
                <a:latin typeface="Arial Rounded MT Bold" pitchFamily="34" charset="0"/>
              </a:rPr>
              <a:t>таласном</a:t>
            </a:r>
            <a:r>
              <a:rPr lang="hr-HR" sz="2800" i="1" dirty="0">
                <a:latin typeface="Arial Rounded MT Bold" pitchFamily="34" charset="0"/>
              </a:rPr>
              <a:t> </a:t>
            </a:r>
            <a:r>
              <a:rPr lang="sr-Cyrl-RS" sz="2800" i="1" dirty="0">
                <a:latin typeface="Arial Rounded MT Bold" pitchFamily="34" charset="0"/>
              </a:rPr>
              <a:t>дужином</a:t>
            </a:r>
            <a:r>
              <a:rPr lang="hr-HR" sz="2800" i="1" dirty="0">
                <a:latin typeface="Arial Rounded MT Bold" pitchFamily="34" charset="0"/>
              </a:rPr>
              <a:t> </a:t>
            </a:r>
            <a:r>
              <a:rPr lang="sr-Cyrl-RS" sz="2800" i="1" dirty="0">
                <a:latin typeface="Arial Rounded MT Bold" pitchFamily="34" charset="0"/>
              </a:rPr>
              <a:t>зрачења</a:t>
            </a:r>
            <a:r>
              <a:rPr lang="hr-HR" sz="2800" dirty="0">
                <a:latin typeface="Arial Rounded MT Bold" pitchFamily="34" charset="0"/>
              </a:rPr>
              <a:t>. </a:t>
            </a:r>
            <a:r>
              <a:rPr lang="sr-Cyrl-RS" sz="2800" dirty="0">
                <a:latin typeface="Arial Rounded MT Bold" pitchFamily="34" charset="0"/>
              </a:rPr>
              <a:t>Изузетно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се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рендгенско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зрачење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описује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i="1" dirty="0">
                <a:latin typeface="Arial Rounded MT Bold" pitchFamily="34" charset="0"/>
              </a:rPr>
              <a:t>напоном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којим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је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постигнуто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то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зрачење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у</a:t>
            </a:r>
            <a:r>
              <a:rPr lang="hr-HR" sz="2800" dirty="0">
                <a:latin typeface="Arial Rounded MT Bold" pitchFamily="34" charset="0"/>
              </a:rPr>
              <a:t> </a:t>
            </a:r>
            <a:r>
              <a:rPr lang="sr-Cyrl-RS" sz="2800" i="1" dirty="0">
                <a:latin typeface="Arial Rounded MT Bold" pitchFamily="34" charset="0"/>
              </a:rPr>
              <a:t>киловолтима</a:t>
            </a:r>
            <a:r>
              <a:rPr lang="hr-HR" sz="2800" dirty="0">
                <a:latin typeface="Arial Rounded MT Bold" pitchFamily="34" charset="0"/>
              </a:rPr>
              <a:t> (</a:t>
            </a:r>
            <a:r>
              <a:rPr lang="en-US" sz="2800" dirty="0">
                <a:latin typeface="Arial Rounded MT Bold" pitchFamily="34" charset="0"/>
              </a:rPr>
              <a:t>kV</a:t>
            </a:r>
            <a:r>
              <a:rPr lang="hr-HR" sz="2800" dirty="0">
                <a:latin typeface="Arial Rounded MT Bold" pitchFamily="34" charset="0"/>
              </a:rPr>
              <a:t>)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sr-Cyrl-RS" sz="2800" dirty="0">
                <a:latin typeface="Arial Rounded MT Bold" pitchFamily="34" charset="0"/>
              </a:rPr>
              <a:t>Врсте</a:t>
            </a:r>
            <a:r>
              <a:rPr lang="sr-Latn-RS" sz="2800" dirty="0">
                <a:latin typeface="Arial Rounded MT Bold" pitchFamily="34" charset="0"/>
              </a:rPr>
              <a:t> </a:t>
            </a:r>
            <a:r>
              <a:rPr lang="sr-Cyrl-RS" sz="2800" dirty="0">
                <a:latin typeface="Arial Rounded MT Bold" pitchFamily="34" charset="0"/>
              </a:rPr>
              <a:t>јонизујућег зрачења</a:t>
            </a:r>
            <a:r>
              <a:rPr lang="hr-HR" sz="2800" dirty="0">
                <a:latin typeface="Arial Rounded MT Bold" pitchFamily="34" charset="0"/>
              </a:rPr>
              <a:t>:</a:t>
            </a:r>
          </a:p>
          <a:p>
            <a:pPr algn="just">
              <a:spcBef>
                <a:spcPts val="600"/>
              </a:spcBef>
              <a:buFontTx/>
              <a:buChar char="-"/>
              <a:defRPr/>
            </a:pPr>
            <a:r>
              <a:rPr lang="sr-Cyrl-RS" sz="2800" b="1" dirty="0" smtClean="0">
                <a:latin typeface="Arial Rounded MT Bold" pitchFamily="34" charset="0"/>
              </a:rPr>
              <a:t>рендгенско</a:t>
            </a:r>
            <a:r>
              <a:rPr lang="hr-HR" sz="2800" b="1" dirty="0" smtClean="0">
                <a:latin typeface="Arial Rounded MT Bold" pitchFamily="34" charset="0"/>
              </a:rPr>
              <a:t> </a:t>
            </a:r>
            <a:r>
              <a:rPr lang="sr-Cyrl-RS" sz="2800" b="1" dirty="0">
                <a:latin typeface="Arial Rounded MT Bold" pitchFamily="34" charset="0"/>
              </a:rPr>
              <a:t>„</a:t>
            </a:r>
            <a:r>
              <a:rPr lang="sr-Latn-RS" sz="2800" b="1" dirty="0">
                <a:latin typeface="Arial Rounded MT Bold" pitchFamily="34" charset="0"/>
              </a:rPr>
              <a:t>X</a:t>
            </a:r>
            <a:r>
              <a:rPr lang="sr-Cyrl-RS" sz="2800" b="1" dirty="0">
                <a:latin typeface="Arial Rounded MT Bold" pitchFamily="34" charset="0"/>
              </a:rPr>
              <a:t>“</a:t>
            </a:r>
            <a:r>
              <a:rPr lang="sr-Latn-RS" sz="2800" b="1" dirty="0">
                <a:latin typeface="Arial Rounded MT Bold" pitchFamily="34" charset="0"/>
              </a:rPr>
              <a:t> </a:t>
            </a:r>
            <a:r>
              <a:rPr lang="sr-Cyrl-RS" sz="2800" b="1" dirty="0" smtClean="0">
                <a:latin typeface="Arial Rounded MT Bold" pitchFamily="34" charset="0"/>
              </a:rPr>
              <a:t>зрачење</a:t>
            </a:r>
            <a:endParaRPr lang="sr-Latn-RS" sz="2800" b="1" dirty="0" smtClean="0">
              <a:latin typeface="Arial Rounded MT Bold" pitchFamily="34" charset="0"/>
            </a:endParaRPr>
          </a:p>
          <a:p>
            <a:pPr marL="0" indent="0" algn="just">
              <a:spcBef>
                <a:spcPts val="600"/>
              </a:spcBef>
              <a:buNone/>
              <a:defRPr/>
            </a:pPr>
            <a:r>
              <a:rPr lang="sr-Latn-RS" sz="2800" b="1" dirty="0" smtClean="0">
                <a:latin typeface="Arial Rounded MT Bold" pitchFamily="34" charset="0"/>
              </a:rPr>
              <a:t>  </a:t>
            </a:r>
            <a:r>
              <a:rPr lang="hr-HR" sz="2400" dirty="0" smtClean="0">
                <a:latin typeface="Arial Rounded MT Bold" pitchFamily="34" charset="0"/>
              </a:rPr>
              <a:t>(W.</a:t>
            </a:r>
            <a:r>
              <a:rPr lang="en-US" sz="2400" dirty="0" smtClean="0">
                <a:latin typeface="Arial Rounded MT Bold" pitchFamily="34" charset="0"/>
              </a:rPr>
              <a:t>C</a:t>
            </a:r>
            <a:r>
              <a:rPr lang="hr-HR" sz="2400" dirty="0" smtClean="0">
                <a:latin typeface="Arial Rounded MT Bold" pitchFamily="34" charset="0"/>
              </a:rPr>
              <a:t>.</a:t>
            </a:r>
            <a:r>
              <a:rPr lang="en-US" sz="2400" dirty="0" smtClean="0">
                <a:latin typeface="Arial Rounded MT Bold" pitchFamily="34" charset="0"/>
              </a:rPr>
              <a:t>R</a:t>
            </a:r>
            <a:r>
              <a:rPr lang="hr-HR" sz="2400" dirty="0" smtClean="0">
                <a:latin typeface="Arial Rounded MT Bold" pitchFamily="34" charset="0"/>
              </a:rPr>
              <a:t>ö</a:t>
            </a:r>
            <a:r>
              <a:rPr lang="en-US" sz="2400" dirty="0" err="1" smtClean="0">
                <a:latin typeface="Arial Rounded MT Bold" pitchFamily="34" charset="0"/>
              </a:rPr>
              <a:t>ntgen</a:t>
            </a:r>
            <a:r>
              <a:rPr lang="hr-HR" sz="2400" dirty="0" smtClean="0">
                <a:latin typeface="Arial Rounded MT Bold" pitchFamily="34" charset="0"/>
              </a:rPr>
              <a:t>,</a:t>
            </a:r>
            <a:r>
              <a:rPr lang="hr-HR" sz="2400" dirty="0" smtClean="0">
                <a:latin typeface="Arial Rounded MT Bold" pitchFamily="34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Arial Rounded MT Bold" pitchFamily="34" charset="0"/>
                <a:cs typeface="Times New Roman" pitchFamily="18" charset="0"/>
              </a:rPr>
              <a:t>енгл</a:t>
            </a:r>
            <a:r>
              <a:rPr lang="hr-HR" sz="2400" dirty="0" smtClean="0">
                <a:latin typeface="Arial Rounded MT Bold" pitchFamily="34" charset="0"/>
                <a:cs typeface="Times New Roman" pitchFamily="18" charset="0"/>
              </a:rPr>
              <a:t>. </a:t>
            </a:r>
            <a:r>
              <a:rPr lang="hr-HR" sz="2400" i="1" dirty="0" smtClean="0">
                <a:latin typeface="Arial Rounded MT Bold" pitchFamily="34" charset="0"/>
                <a:cs typeface="Times New Roman" pitchFamily="18" charset="0"/>
              </a:rPr>
              <a:t>X-</a:t>
            </a:r>
            <a:r>
              <a:rPr lang="en-US" sz="2400" i="1" dirty="0" err="1" smtClean="0">
                <a:latin typeface="Arial Rounded MT Bold" pitchFamily="34" charset="0"/>
                <a:cs typeface="Times New Roman" pitchFamily="18" charset="0"/>
              </a:rPr>
              <a:t>ra</a:t>
            </a:r>
            <a:r>
              <a:rPr lang="hr-HR" sz="2400" i="1" dirty="0" smtClean="0">
                <a:latin typeface="Arial Rounded MT Bold" pitchFamily="34" charset="0"/>
                <a:cs typeface="Times New Roman" pitchFamily="18" charset="0"/>
              </a:rPr>
              <a:t>y</a:t>
            </a:r>
            <a:r>
              <a:rPr lang="en-US" sz="2400" i="1" dirty="0" smtClean="0">
                <a:latin typeface="Arial Rounded MT Bold" pitchFamily="34" charset="0"/>
                <a:cs typeface="Times New Roman" pitchFamily="18" charset="0"/>
              </a:rPr>
              <a:t>s</a:t>
            </a:r>
            <a:r>
              <a:rPr lang="hr-HR" sz="2400" dirty="0" smtClean="0">
                <a:latin typeface="Arial Rounded MT Bold" pitchFamily="34" charset="0"/>
                <a:cs typeface="Times New Roman" pitchFamily="18" charset="0"/>
              </a:rPr>
              <a:t>) </a:t>
            </a:r>
          </a:p>
          <a:p>
            <a:pPr marL="0" indent="0" algn="just">
              <a:spcBef>
                <a:spcPts val="600"/>
              </a:spcBef>
              <a:buNone/>
              <a:defRPr/>
            </a:pPr>
            <a:endParaRPr lang="sr-Latn-RS" sz="2800" b="1" dirty="0" smtClean="0">
              <a:latin typeface="Arial Rounded MT Bold" pitchFamily="34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FontTx/>
              <a:buChar char="-"/>
              <a:defRPr/>
            </a:pPr>
            <a:r>
              <a:rPr lang="sr-Cyrl-RS" sz="2800" b="1" dirty="0" smtClean="0">
                <a:latin typeface="Arial Rounded MT Bold" pitchFamily="34" charset="0"/>
              </a:rPr>
              <a:t>гама</a:t>
            </a:r>
            <a:r>
              <a:rPr lang="hr-HR" sz="2800" b="1" dirty="0" smtClean="0">
                <a:latin typeface="Arial Rounded MT Bold" pitchFamily="34" charset="0"/>
              </a:rPr>
              <a:t> </a:t>
            </a:r>
            <a:r>
              <a:rPr lang="sr-Cyrl-RS" sz="2800" b="1" dirty="0">
                <a:latin typeface="Arial Rounded MT Bold" pitchFamily="34" charset="0"/>
              </a:rPr>
              <a:t>„</a:t>
            </a:r>
            <a:r>
              <a:rPr lang="el-GR" sz="2800" b="1" dirty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sr-Cyrl-RS" sz="2800" b="1" dirty="0">
                <a:latin typeface="Arial Rounded MT Bold" pitchFamily="34" charset="0"/>
              </a:rPr>
              <a:t>“</a:t>
            </a:r>
            <a:r>
              <a:rPr lang="sr-Latn-RS" sz="2800" b="1" dirty="0">
                <a:latin typeface="Arial Rounded MT Bold" pitchFamily="34" charset="0"/>
              </a:rPr>
              <a:t> </a:t>
            </a:r>
            <a:r>
              <a:rPr lang="sr-Cyrl-RS" sz="2800" b="1" dirty="0">
                <a:latin typeface="Arial Rounded MT Bold" pitchFamily="34" charset="0"/>
              </a:rPr>
              <a:t>зрачење</a:t>
            </a:r>
            <a:endParaRPr lang="hr-HR" sz="2400" b="1" dirty="0" smtClean="0">
              <a:latin typeface="Arial Rounded MT Bold" pitchFamily="34" charset="0"/>
            </a:endParaRP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10097222" y="794963"/>
            <a:ext cx="14994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latin typeface="Tahoma" pitchFamily="34" charset="0"/>
              </a:rPr>
              <a:t>E=h*v</a:t>
            </a:r>
          </a:p>
        </p:txBody>
      </p:sp>
      <p:sp>
        <p:nvSpPr>
          <p:cNvPr id="3" name="Rectangle 2"/>
          <p:cNvSpPr/>
          <p:nvPr/>
        </p:nvSpPr>
        <p:spPr>
          <a:xfrm>
            <a:off x="3726031" y="210189"/>
            <a:ext cx="5241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3200" dirty="0"/>
              <a:t>Електромагнетна зрачења</a:t>
            </a:r>
          </a:p>
        </p:txBody>
      </p:sp>
      <p:pic>
        <p:nvPicPr>
          <p:cNvPr id="7" name="Picture 6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332" y="3426691"/>
            <a:ext cx="7550653" cy="343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63586" y="1882201"/>
            <a:ext cx="8548403" cy="469602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Врсте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sr-Cyrl-RS" sz="2400" b="1" dirty="0">
                <a:latin typeface="Arial" panose="020B0604020202020204" pitchFamily="34" charset="0"/>
                <a:cs typeface="Arial" panose="020B0604020202020204" pitchFamily="34" charset="0"/>
              </a:rPr>
              <a:t>алфа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b="1" dirty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l-GR" sz="24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) –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сноп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брзих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4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честица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језгра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атома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хелијума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два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протона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два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неутрона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sr-Cyrl-RS" sz="2400" b="1" dirty="0">
                <a:latin typeface="Arial" panose="020B0604020202020204" pitchFamily="34" charset="0"/>
                <a:cs typeface="Arial" panose="020B0604020202020204" pitchFamily="34" charset="0"/>
              </a:rPr>
              <a:t>бета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b="1" dirty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l-GR" sz="24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) –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сноп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брзих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4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честица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електрона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sr-Cyrl-RS" sz="2400" b="1" dirty="0">
                <a:latin typeface="Arial" panose="020B0604020202020204" pitchFamily="34" charset="0"/>
                <a:cs typeface="Arial" panose="020B0604020202020204" pitchFamily="34" charset="0"/>
              </a:rPr>
              <a:t>електронско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b="1" dirty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сноп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брзих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електрона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природи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	 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једнако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4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зрачењу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sr-Cyrl-RS" sz="2400" b="1" dirty="0">
                <a:latin typeface="Arial" panose="020B0604020202020204" pitchFamily="34" charset="0"/>
                <a:cs typeface="Arial" panose="020B0604020202020204" pitchFamily="34" charset="0"/>
              </a:rPr>
              <a:t>неутронско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b="1" dirty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сноп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брзих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неутрона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остало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r-Cyrl-RS" sz="2400" i="1" dirty="0">
                <a:latin typeface="Arial" panose="020B0604020202020204" pitchFamily="34" charset="0"/>
                <a:cs typeface="Arial" panose="020B0604020202020204" pitchFamily="34" charset="0"/>
              </a:rPr>
              <a:t>протонско</a:t>
            </a:r>
            <a:r>
              <a:rPr lang="hr-HR" sz="24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i="1" dirty="0">
                <a:latin typeface="Arial" panose="020B0604020202020204" pitchFamily="34" charset="0"/>
                <a:cs typeface="Arial" panose="020B0604020202020204" pitchFamily="34" charset="0"/>
              </a:rPr>
              <a:t>деутеронско</a:t>
            </a:r>
            <a:r>
              <a:rPr lang="hr-HR" sz="24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i="1" dirty="0">
                <a:latin typeface="Arial" panose="020B0604020202020204" pitchFamily="34" charset="0"/>
                <a:cs typeface="Arial" panose="020B0604020202020204" pitchFamily="34" charset="0"/>
              </a:rPr>
              <a:t>тритонско</a:t>
            </a:r>
            <a:r>
              <a:rPr lang="hr-HR" sz="24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i="1" dirty="0">
                <a:latin typeface="Arial" panose="020B0604020202020204" pitchFamily="34" charset="0"/>
                <a:cs typeface="Arial" panose="020B0604020202020204" pitchFamily="34" charset="0"/>
              </a:rPr>
              <a:t>тешкојонско</a:t>
            </a:r>
            <a:r>
              <a:rPr lang="hr-HR" sz="24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sr-Cyrl-RS" sz="2400" i="1" dirty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др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69978" y="177862"/>
            <a:ext cx="4784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Корпускуларна зрачења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814" y="3727589"/>
            <a:ext cx="3738148" cy="29949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8481" y="906920"/>
            <a:ext cx="111278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Честично зрачење – сноп врло брзих субатомских честица или група, енергијом честица – у електронволтима (eV), keV или MeV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5" descr="cloud"/>
          <p:cNvSpPr>
            <a:spLocks noChangeAspect="1" noChangeArrowheads="1"/>
          </p:cNvSpPr>
          <p:nvPr/>
        </p:nvSpPr>
        <p:spPr bwMode="auto">
          <a:xfrm>
            <a:off x="6541336" y="1394462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3076" name="AutoShape 7" descr="cloud"/>
          <p:cNvSpPr>
            <a:spLocks noChangeAspect="1" noChangeArrowheads="1"/>
          </p:cNvSpPr>
          <p:nvPr/>
        </p:nvSpPr>
        <p:spPr bwMode="auto">
          <a:xfrm>
            <a:off x="7015183" y="1502864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3077" name="AutoShape 9" descr="cloud"/>
          <p:cNvSpPr>
            <a:spLocks noChangeAspect="1" noChangeArrowheads="1"/>
          </p:cNvSpPr>
          <p:nvPr/>
        </p:nvSpPr>
        <p:spPr bwMode="auto">
          <a:xfrm>
            <a:off x="5774531" y="13880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3078" name="AutoShape 11" descr="ruthmod"/>
          <p:cNvSpPr>
            <a:spLocks noChangeAspect="1" noChangeArrowheads="1"/>
          </p:cNvSpPr>
          <p:nvPr/>
        </p:nvSpPr>
        <p:spPr bwMode="auto">
          <a:xfrm>
            <a:off x="4702970" y="1233271"/>
            <a:ext cx="278606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080" y="4254024"/>
            <a:ext cx="2076550" cy="2076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400" y="4253725"/>
            <a:ext cx="2134157" cy="199554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32" y="2047127"/>
            <a:ext cx="2597966" cy="17373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040" y="1969329"/>
            <a:ext cx="2728162" cy="18244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752" y="2080963"/>
            <a:ext cx="2649467" cy="1771831"/>
          </a:xfrm>
          <a:prstGeom prst="rect">
            <a:avLst/>
          </a:prstGeom>
        </p:spPr>
      </p:pic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7997296" y="2491183"/>
            <a:ext cx="434578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4050" b="1" dirty="0"/>
              <a:t>+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3835093" y="2529490"/>
            <a:ext cx="415529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4050" b="1" dirty="0"/>
              <a:t>=</a:t>
            </a:r>
          </a:p>
        </p:txBody>
      </p:sp>
      <p:sp>
        <p:nvSpPr>
          <p:cNvPr id="8" name="Rectangle 7"/>
          <p:cNvSpPr/>
          <p:nvPr/>
        </p:nvSpPr>
        <p:spPr>
          <a:xfrm>
            <a:off x="8422799" y="989792"/>
            <a:ext cx="37692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Језгро сачињавају нуклеони - то су протони и неутрони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0" name="Rectangle 9"/>
          <p:cNvSpPr/>
          <p:nvPr/>
        </p:nvSpPr>
        <p:spPr>
          <a:xfrm>
            <a:off x="4448597" y="966037"/>
            <a:ext cx="3722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Електронски омотач - у коме се крећу електрони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2" name="Rectangle 11"/>
          <p:cNvSpPr/>
          <p:nvPr/>
        </p:nvSpPr>
        <p:spPr>
          <a:xfrm>
            <a:off x="359924" y="966037"/>
            <a:ext cx="38424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Атом се састоји од језгра и електронског омотача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184783" y="6289036"/>
            <a:ext cx="1580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 smtClean="0"/>
              <a:t>Боров модел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470170" y="6259342"/>
            <a:ext cx="3084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/>
              <a:t>Таласно-механички модел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4543157" y="160665"/>
            <a:ext cx="3078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ГРАЂА АТОМА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29601072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4" descr="helium atom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78825" y="2567356"/>
            <a:ext cx="4008130" cy="3978275"/>
          </a:xfrm>
        </p:spPr>
      </p:pic>
      <p:graphicFrame>
        <p:nvGraphicFramePr>
          <p:cNvPr id="5122" name="Object 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1959969183"/>
              </p:ext>
            </p:extLst>
          </p:nvPr>
        </p:nvGraphicFramePr>
        <p:xfrm>
          <a:off x="7780736" y="3643890"/>
          <a:ext cx="2837456" cy="2553710"/>
        </p:xfrm>
        <a:graphic>
          <a:graphicData uri="http://schemas.openxmlformats.org/presentationml/2006/ole">
            <p:oleObj spid="_x0000_s174115" name="Equation" r:id="rId4" imgW="253890" imgH="228501" progId="">
              <p:embed/>
            </p:oleObj>
          </a:graphicData>
        </a:graphic>
      </p:graphicFrame>
      <p:sp>
        <p:nvSpPr>
          <p:cNvPr id="5124" name="Oval 3"/>
          <p:cNvSpPr>
            <a:spLocks noChangeArrowheads="1"/>
          </p:cNvSpPr>
          <p:nvPr/>
        </p:nvSpPr>
        <p:spPr bwMode="auto">
          <a:xfrm>
            <a:off x="3381375" y="506477"/>
            <a:ext cx="109538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25" name="Oval 4"/>
          <p:cNvSpPr>
            <a:spLocks noChangeArrowheads="1"/>
          </p:cNvSpPr>
          <p:nvPr/>
        </p:nvSpPr>
        <p:spPr bwMode="auto">
          <a:xfrm>
            <a:off x="3436146" y="506477"/>
            <a:ext cx="108347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26" name="Oval 5"/>
          <p:cNvSpPr>
            <a:spLocks noChangeArrowheads="1"/>
          </p:cNvSpPr>
          <p:nvPr/>
        </p:nvSpPr>
        <p:spPr bwMode="auto">
          <a:xfrm>
            <a:off x="3436146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27" name="Oval 6"/>
          <p:cNvSpPr>
            <a:spLocks noChangeArrowheads="1"/>
          </p:cNvSpPr>
          <p:nvPr/>
        </p:nvSpPr>
        <p:spPr bwMode="auto">
          <a:xfrm>
            <a:off x="3381375" y="4040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28" name="Oval 7"/>
          <p:cNvSpPr>
            <a:spLocks noChangeArrowheads="1"/>
          </p:cNvSpPr>
          <p:nvPr/>
        </p:nvSpPr>
        <p:spPr bwMode="auto">
          <a:xfrm>
            <a:off x="3327798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29" name="Oval 8"/>
          <p:cNvSpPr>
            <a:spLocks noChangeArrowheads="1"/>
          </p:cNvSpPr>
          <p:nvPr/>
        </p:nvSpPr>
        <p:spPr bwMode="auto">
          <a:xfrm>
            <a:off x="3273029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30" name="Oval 9"/>
          <p:cNvSpPr>
            <a:spLocks noChangeArrowheads="1"/>
          </p:cNvSpPr>
          <p:nvPr/>
        </p:nvSpPr>
        <p:spPr bwMode="auto">
          <a:xfrm>
            <a:off x="3219452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31" name="Oval 10"/>
          <p:cNvSpPr>
            <a:spLocks noChangeArrowheads="1"/>
          </p:cNvSpPr>
          <p:nvPr/>
        </p:nvSpPr>
        <p:spPr bwMode="auto">
          <a:xfrm>
            <a:off x="3436146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32" name="Oval 11"/>
          <p:cNvSpPr>
            <a:spLocks noChangeArrowheads="1"/>
          </p:cNvSpPr>
          <p:nvPr/>
        </p:nvSpPr>
        <p:spPr bwMode="auto">
          <a:xfrm>
            <a:off x="3219452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33" name="Oval 12"/>
          <p:cNvSpPr>
            <a:spLocks noChangeArrowheads="1"/>
          </p:cNvSpPr>
          <p:nvPr/>
        </p:nvSpPr>
        <p:spPr bwMode="auto">
          <a:xfrm>
            <a:off x="3273029" y="4040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34" name="Oval 13"/>
          <p:cNvSpPr>
            <a:spLocks noChangeArrowheads="1"/>
          </p:cNvSpPr>
          <p:nvPr/>
        </p:nvSpPr>
        <p:spPr bwMode="auto">
          <a:xfrm>
            <a:off x="3327798" y="6076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35" name="Oval 14"/>
          <p:cNvSpPr>
            <a:spLocks noChangeArrowheads="1"/>
          </p:cNvSpPr>
          <p:nvPr/>
        </p:nvSpPr>
        <p:spPr bwMode="auto">
          <a:xfrm flipV="1">
            <a:off x="5662615" y="506477"/>
            <a:ext cx="108347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36" name="Oval 15"/>
          <p:cNvSpPr>
            <a:spLocks noChangeArrowheads="1"/>
          </p:cNvSpPr>
          <p:nvPr/>
        </p:nvSpPr>
        <p:spPr bwMode="auto">
          <a:xfrm flipV="1">
            <a:off x="5717384" y="506477"/>
            <a:ext cx="108347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37" name="Oval 16"/>
          <p:cNvSpPr>
            <a:spLocks noChangeArrowheads="1"/>
          </p:cNvSpPr>
          <p:nvPr/>
        </p:nvSpPr>
        <p:spPr bwMode="auto">
          <a:xfrm flipV="1">
            <a:off x="5717384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38" name="Oval 17"/>
          <p:cNvSpPr>
            <a:spLocks noChangeArrowheads="1"/>
          </p:cNvSpPr>
          <p:nvPr/>
        </p:nvSpPr>
        <p:spPr bwMode="auto">
          <a:xfrm flipV="1">
            <a:off x="5662615" y="4040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39" name="Oval 18"/>
          <p:cNvSpPr>
            <a:spLocks noChangeArrowheads="1"/>
          </p:cNvSpPr>
          <p:nvPr/>
        </p:nvSpPr>
        <p:spPr bwMode="auto">
          <a:xfrm flipV="1">
            <a:off x="5607844" y="455277"/>
            <a:ext cx="109538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40" name="Oval 19"/>
          <p:cNvSpPr>
            <a:spLocks noChangeArrowheads="1"/>
          </p:cNvSpPr>
          <p:nvPr/>
        </p:nvSpPr>
        <p:spPr bwMode="auto">
          <a:xfrm flipV="1">
            <a:off x="5554267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41" name="Oval 20"/>
          <p:cNvSpPr>
            <a:spLocks noChangeArrowheads="1"/>
          </p:cNvSpPr>
          <p:nvPr/>
        </p:nvSpPr>
        <p:spPr bwMode="auto">
          <a:xfrm flipV="1">
            <a:off x="5499498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42" name="Oval 21"/>
          <p:cNvSpPr>
            <a:spLocks noChangeArrowheads="1"/>
          </p:cNvSpPr>
          <p:nvPr/>
        </p:nvSpPr>
        <p:spPr bwMode="auto">
          <a:xfrm flipV="1">
            <a:off x="5717384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43" name="Oval 22"/>
          <p:cNvSpPr>
            <a:spLocks noChangeArrowheads="1"/>
          </p:cNvSpPr>
          <p:nvPr/>
        </p:nvSpPr>
        <p:spPr bwMode="auto">
          <a:xfrm flipV="1">
            <a:off x="5499498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44" name="Oval 23"/>
          <p:cNvSpPr>
            <a:spLocks noChangeArrowheads="1"/>
          </p:cNvSpPr>
          <p:nvPr/>
        </p:nvSpPr>
        <p:spPr bwMode="auto">
          <a:xfrm flipV="1">
            <a:off x="5554267" y="4040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45" name="Oval 24"/>
          <p:cNvSpPr>
            <a:spLocks noChangeArrowheads="1"/>
          </p:cNvSpPr>
          <p:nvPr/>
        </p:nvSpPr>
        <p:spPr bwMode="auto">
          <a:xfrm flipV="1">
            <a:off x="5607844" y="607677"/>
            <a:ext cx="109538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46" name="Oval 25"/>
          <p:cNvSpPr>
            <a:spLocks noChangeArrowheads="1"/>
          </p:cNvSpPr>
          <p:nvPr/>
        </p:nvSpPr>
        <p:spPr bwMode="auto">
          <a:xfrm>
            <a:off x="7997428" y="506477"/>
            <a:ext cx="109538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47" name="Oval 26"/>
          <p:cNvSpPr>
            <a:spLocks noChangeArrowheads="1"/>
          </p:cNvSpPr>
          <p:nvPr/>
        </p:nvSpPr>
        <p:spPr bwMode="auto">
          <a:xfrm>
            <a:off x="8052198" y="506477"/>
            <a:ext cx="108347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48" name="Oval 27"/>
          <p:cNvSpPr>
            <a:spLocks noChangeArrowheads="1"/>
          </p:cNvSpPr>
          <p:nvPr/>
        </p:nvSpPr>
        <p:spPr bwMode="auto">
          <a:xfrm>
            <a:off x="8052198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49" name="Oval 28"/>
          <p:cNvSpPr>
            <a:spLocks noChangeArrowheads="1"/>
          </p:cNvSpPr>
          <p:nvPr/>
        </p:nvSpPr>
        <p:spPr bwMode="auto">
          <a:xfrm>
            <a:off x="7997428" y="4040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50" name="Oval 29"/>
          <p:cNvSpPr>
            <a:spLocks noChangeArrowheads="1"/>
          </p:cNvSpPr>
          <p:nvPr/>
        </p:nvSpPr>
        <p:spPr bwMode="auto">
          <a:xfrm>
            <a:off x="7943852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51" name="Oval 30"/>
          <p:cNvSpPr>
            <a:spLocks noChangeArrowheads="1"/>
          </p:cNvSpPr>
          <p:nvPr/>
        </p:nvSpPr>
        <p:spPr bwMode="auto">
          <a:xfrm>
            <a:off x="7889084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52" name="Oval 31"/>
          <p:cNvSpPr>
            <a:spLocks noChangeArrowheads="1"/>
          </p:cNvSpPr>
          <p:nvPr/>
        </p:nvSpPr>
        <p:spPr bwMode="auto">
          <a:xfrm>
            <a:off x="7834312" y="5564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53" name="Oval 32"/>
          <p:cNvSpPr>
            <a:spLocks noChangeArrowheads="1"/>
          </p:cNvSpPr>
          <p:nvPr/>
        </p:nvSpPr>
        <p:spPr bwMode="auto">
          <a:xfrm>
            <a:off x="8052198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54" name="Oval 33"/>
          <p:cNvSpPr>
            <a:spLocks noChangeArrowheads="1"/>
          </p:cNvSpPr>
          <p:nvPr/>
        </p:nvSpPr>
        <p:spPr bwMode="auto">
          <a:xfrm>
            <a:off x="7834312" y="455277"/>
            <a:ext cx="109538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55" name="Oval 34"/>
          <p:cNvSpPr>
            <a:spLocks noChangeArrowheads="1"/>
          </p:cNvSpPr>
          <p:nvPr/>
        </p:nvSpPr>
        <p:spPr bwMode="auto">
          <a:xfrm>
            <a:off x="7889084" y="4040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56" name="Oval 35"/>
          <p:cNvSpPr>
            <a:spLocks noChangeArrowheads="1"/>
          </p:cNvSpPr>
          <p:nvPr/>
        </p:nvSpPr>
        <p:spPr bwMode="auto">
          <a:xfrm>
            <a:off x="7943852" y="6076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57" name="Oval 36"/>
          <p:cNvSpPr>
            <a:spLocks noChangeArrowheads="1"/>
          </p:cNvSpPr>
          <p:nvPr/>
        </p:nvSpPr>
        <p:spPr bwMode="auto">
          <a:xfrm>
            <a:off x="7943852" y="506477"/>
            <a:ext cx="108347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58" name="Oval 37"/>
          <p:cNvSpPr>
            <a:spLocks noChangeArrowheads="1"/>
          </p:cNvSpPr>
          <p:nvPr/>
        </p:nvSpPr>
        <p:spPr bwMode="auto">
          <a:xfrm>
            <a:off x="7997428" y="506477"/>
            <a:ext cx="109538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59" name="Oval 38"/>
          <p:cNvSpPr>
            <a:spLocks noChangeArrowheads="1"/>
          </p:cNvSpPr>
          <p:nvPr/>
        </p:nvSpPr>
        <p:spPr bwMode="auto">
          <a:xfrm>
            <a:off x="7997428" y="455277"/>
            <a:ext cx="109538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60" name="Oval 39"/>
          <p:cNvSpPr>
            <a:spLocks noChangeArrowheads="1"/>
          </p:cNvSpPr>
          <p:nvPr/>
        </p:nvSpPr>
        <p:spPr bwMode="auto">
          <a:xfrm>
            <a:off x="7943852" y="4040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61" name="Oval 40"/>
          <p:cNvSpPr>
            <a:spLocks noChangeArrowheads="1"/>
          </p:cNvSpPr>
          <p:nvPr/>
        </p:nvSpPr>
        <p:spPr bwMode="auto">
          <a:xfrm>
            <a:off x="7889084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62" name="Oval 41"/>
          <p:cNvSpPr>
            <a:spLocks noChangeArrowheads="1"/>
          </p:cNvSpPr>
          <p:nvPr/>
        </p:nvSpPr>
        <p:spPr bwMode="auto">
          <a:xfrm>
            <a:off x="7834312" y="5564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63" name="Oval 42"/>
          <p:cNvSpPr>
            <a:spLocks noChangeArrowheads="1"/>
          </p:cNvSpPr>
          <p:nvPr/>
        </p:nvSpPr>
        <p:spPr bwMode="auto">
          <a:xfrm>
            <a:off x="7780736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64" name="Oval 43"/>
          <p:cNvSpPr>
            <a:spLocks noChangeArrowheads="1"/>
          </p:cNvSpPr>
          <p:nvPr/>
        </p:nvSpPr>
        <p:spPr bwMode="auto">
          <a:xfrm>
            <a:off x="7997428" y="5564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65" name="Oval 44"/>
          <p:cNvSpPr>
            <a:spLocks noChangeArrowheads="1"/>
          </p:cNvSpPr>
          <p:nvPr/>
        </p:nvSpPr>
        <p:spPr bwMode="auto">
          <a:xfrm>
            <a:off x="7780736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66" name="Oval 45"/>
          <p:cNvSpPr>
            <a:spLocks noChangeArrowheads="1"/>
          </p:cNvSpPr>
          <p:nvPr/>
        </p:nvSpPr>
        <p:spPr bwMode="auto">
          <a:xfrm>
            <a:off x="7834312" y="4040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67" name="Oval 46"/>
          <p:cNvSpPr>
            <a:spLocks noChangeArrowheads="1"/>
          </p:cNvSpPr>
          <p:nvPr/>
        </p:nvSpPr>
        <p:spPr bwMode="auto">
          <a:xfrm>
            <a:off x="7889084" y="6076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/>
          </a:p>
        </p:txBody>
      </p:sp>
      <p:sp>
        <p:nvSpPr>
          <p:cNvPr id="5168" name="Text Box 47"/>
          <p:cNvSpPr txBox="1">
            <a:spLocks noChangeArrowheads="1"/>
          </p:cNvSpPr>
          <p:nvPr/>
        </p:nvSpPr>
        <p:spPr bwMode="auto">
          <a:xfrm>
            <a:off x="4358880" y="251682"/>
            <a:ext cx="4345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4800" b="1" dirty="0"/>
              <a:t>+</a:t>
            </a:r>
          </a:p>
        </p:txBody>
      </p:sp>
      <p:sp>
        <p:nvSpPr>
          <p:cNvPr id="5169" name="Text Box 48"/>
          <p:cNvSpPr txBox="1">
            <a:spLocks noChangeArrowheads="1"/>
          </p:cNvSpPr>
          <p:nvPr/>
        </p:nvSpPr>
        <p:spPr bwMode="auto">
          <a:xfrm>
            <a:off x="6629401" y="251682"/>
            <a:ext cx="4155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4800" b="1"/>
              <a:t>=</a:t>
            </a:r>
          </a:p>
        </p:txBody>
      </p:sp>
      <p:sp>
        <p:nvSpPr>
          <p:cNvPr id="5170" name="Text Box 49"/>
          <p:cNvSpPr txBox="1">
            <a:spLocks noChangeArrowheads="1"/>
          </p:cNvSpPr>
          <p:nvPr/>
        </p:nvSpPr>
        <p:spPr bwMode="auto">
          <a:xfrm>
            <a:off x="3109913" y="912477"/>
            <a:ext cx="4345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 b="1"/>
              <a:t>Z</a:t>
            </a:r>
            <a:r>
              <a:rPr lang="en-US" sz="3200" b="1"/>
              <a:t> </a:t>
            </a:r>
            <a:endParaRPr lang="en-US" b="1"/>
          </a:p>
        </p:txBody>
      </p:sp>
      <p:sp>
        <p:nvSpPr>
          <p:cNvPr id="5171" name="Text Box 50"/>
          <p:cNvSpPr txBox="1">
            <a:spLocks noChangeArrowheads="1"/>
          </p:cNvSpPr>
          <p:nvPr/>
        </p:nvSpPr>
        <p:spPr bwMode="auto">
          <a:xfrm>
            <a:off x="1514764" y="1416751"/>
            <a:ext cx="37704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err="1"/>
              <a:t>Број</a:t>
            </a:r>
            <a:r>
              <a:rPr lang="en-US" sz="2400" b="1" dirty="0"/>
              <a:t> </a:t>
            </a:r>
            <a:r>
              <a:rPr lang="en-US" sz="2400" b="1" dirty="0" err="1"/>
              <a:t>протона</a:t>
            </a:r>
            <a:r>
              <a:rPr lang="en-US" sz="2400" b="1" dirty="0"/>
              <a:t> </a:t>
            </a:r>
            <a:endParaRPr lang="sr-Latn-RS" sz="2400" b="1" dirty="0"/>
          </a:p>
          <a:p>
            <a:pPr eaLnBrk="0" hangingPunct="0"/>
            <a:r>
              <a:rPr lang="sr-Latn-RS" sz="2400" b="1" dirty="0"/>
              <a:t>(</a:t>
            </a:r>
            <a:r>
              <a:rPr lang="en-US" sz="2400" b="1" dirty="0" err="1"/>
              <a:t>дефинише</a:t>
            </a:r>
            <a:r>
              <a:rPr lang="sr-Latn-CS" sz="2400" b="1" dirty="0"/>
              <a:t> </a:t>
            </a:r>
            <a:r>
              <a:rPr lang="en-US" sz="2400" b="1" dirty="0" err="1"/>
              <a:t>елемент</a:t>
            </a:r>
            <a:r>
              <a:rPr lang="sr-Latn-RS" sz="2400" b="1" dirty="0"/>
              <a:t>)</a:t>
            </a:r>
            <a:endParaRPr lang="en-US" sz="2400" b="1" dirty="0"/>
          </a:p>
        </p:txBody>
      </p:sp>
      <p:sp>
        <p:nvSpPr>
          <p:cNvPr id="5172" name="Text Box 52"/>
          <p:cNvSpPr txBox="1">
            <a:spLocks noChangeArrowheads="1"/>
          </p:cNvSpPr>
          <p:nvPr/>
        </p:nvSpPr>
        <p:spPr bwMode="auto">
          <a:xfrm>
            <a:off x="5488781" y="912477"/>
            <a:ext cx="3917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 b="1"/>
              <a:t>N</a:t>
            </a:r>
          </a:p>
        </p:txBody>
      </p:sp>
      <p:sp>
        <p:nvSpPr>
          <p:cNvPr id="5173" name="Text Box 53"/>
          <p:cNvSpPr txBox="1">
            <a:spLocks noChangeArrowheads="1"/>
          </p:cNvSpPr>
          <p:nvPr/>
        </p:nvSpPr>
        <p:spPr bwMode="auto">
          <a:xfrm>
            <a:off x="5391152" y="1523269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2400" b="1"/>
          </a:p>
        </p:txBody>
      </p:sp>
      <p:sp>
        <p:nvSpPr>
          <p:cNvPr id="5174" name="Text Box 54"/>
          <p:cNvSpPr txBox="1">
            <a:spLocks noChangeArrowheads="1"/>
          </p:cNvSpPr>
          <p:nvPr/>
        </p:nvSpPr>
        <p:spPr bwMode="auto">
          <a:xfrm>
            <a:off x="5449493" y="1509240"/>
            <a:ext cx="163591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 b="1" dirty="0" err="1"/>
              <a:t>Број</a:t>
            </a:r>
            <a:r>
              <a:rPr lang="sr-Latn-CS" sz="2400" b="1" dirty="0"/>
              <a:t> </a:t>
            </a:r>
            <a:r>
              <a:rPr lang="en-US" sz="2400" b="1" dirty="0" err="1"/>
              <a:t>неутрона</a:t>
            </a:r>
            <a:endParaRPr lang="en-US" sz="2400" b="1" dirty="0"/>
          </a:p>
        </p:txBody>
      </p:sp>
      <p:sp>
        <p:nvSpPr>
          <p:cNvPr id="5175" name="Text Box 55"/>
          <p:cNvSpPr txBox="1">
            <a:spLocks noChangeArrowheads="1"/>
          </p:cNvSpPr>
          <p:nvPr/>
        </p:nvSpPr>
        <p:spPr bwMode="auto">
          <a:xfrm>
            <a:off x="7823599" y="912477"/>
            <a:ext cx="3929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 b="1"/>
              <a:t>A</a:t>
            </a:r>
          </a:p>
        </p:txBody>
      </p:sp>
      <p:sp>
        <p:nvSpPr>
          <p:cNvPr id="5176" name="Text Box 56"/>
          <p:cNvSpPr txBox="1">
            <a:spLocks noChangeArrowheads="1"/>
          </p:cNvSpPr>
          <p:nvPr/>
        </p:nvSpPr>
        <p:spPr bwMode="auto">
          <a:xfrm>
            <a:off x="7718824" y="1491122"/>
            <a:ext cx="30415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err="1"/>
              <a:t>Број</a:t>
            </a:r>
            <a:r>
              <a:rPr lang="sr-Latn-CS" sz="2400" b="1" dirty="0"/>
              <a:t> </a:t>
            </a:r>
            <a:r>
              <a:rPr lang="en-US" sz="2400" b="1" dirty="0" err="1"/>
              <a:t>нуклеона</a:t>
            </a:r>
            <a:endParaRPr lang="en-US" sz="2400" b="1" dirty="0"/>
          </a:p>
        </p:txBody>
      </p:sp>
      <p:sp>
        <p:nvSpPr>
          <p:cNvPr id="5177" name="Text Box 51"/>
          <p:cNvSpPr txBox="1">
            <a:spLocks noChangeArrowheads="1"/>
          </p:cNvSpPr>
          <p:nvPr/>
        </p:nvSpPr>
        <p:spPr bwMode="auto">
          <a:xfrm>
            <a:off x="5716786" y="4308508"/>
            <a:ext cx="183422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100" b="1" dirty="0" err="1"/>
              <a:t>Масени</a:t>
            </a:r>
            <a:r>
              <a:rPr lang="en-US" sz="2100" b="1" dirty="0"/>
              <a:t> </a:t>
            </a:r>
            <a:r>
              <a:rPr lang="en-US" sz="2100" b="1" dirty="0" err="1"/>
              <a:t>број</a:t>
            </a:r>
            <a:endParaRPr lang="en-US" sz="2100" b="1" dirty="0"/>
          </a:p>
        </p:txBody>
      </p:sp>
      <p:sp>
        <p:nvSpPr>
          <p:cNvPr id="5178" name="Text Box 51"/>
          <p:cNvSpPr txBox="1">
            <a:spLocks noChangeArrowheads="1"/>
          </p:cNvSpPr>
          <p:nvPr/>
        </p:nvSpPr>
        <p:spPr bwMode="auto">
          <a:xfrm>
            <a:off x="5656661" y="5019675"/>
            <a:ext cx="195630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100" b="1" dirty="0" err="1"/>
              <a:t>Атомски</a:t>
            </a:r>
            <a:r>
              <a:rPr lang="en-US" sz="2100" b="1" dirty="0"/>
              <a:t> </a:t>
            </a:r>
            <a:r>
              <a:rPr lang="en-US" sz="2100" b="1" dirty="0" err="1"/>
              <a:t>број</a:t>
            </a:r>
            <a:endParaRPr lang="en-US" sz="2100" b="1" dirty="0"/>
          </a:p>
        </p:txBody>
      </p:sp>
    </p:spTree>
    <p:extLst>
      <p:ext uri="{BB962C8B-B14F-4D97-AF65-F5344CB8AC3E}">
        <p14:creationId xmlns="" xmlns:p14="http://schemas.microsoft.com/office/powerpoint/2010/main" val="7362938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AutoShape 4" descr="{\displaystyle f=E/h}"/>
          <p:cNvSpPr>
            <a:spLocks noChangeAspect="1" noChangeArrowheads="1"/>
          </p:cNvSpPr>
          <p:nvPr/>
        </p:nvSpPr>
        <p:spPr bwMode="auto">
          <a:xfrm>
            <a:off x="3743325" y="1264444"/>
            <a:ext cx="228600" cy="2286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01" name="AutoShape 5" descr="{\displaystyle \hbar =h/(2\pi )}"/>
          <p:cNvSpPr>
            <a:spLocks noChangeAspect="1" noChangeArrowheads="1"/>
          </p:cNvSpPr>
          <p:nvPr/>
        </p:nvSpPr>
        <p:spPr bwMode="auto">
          <a:xfrm>
            <a:off x="16419910" y="1470422"/>
            <a:ext cx="228600" cy="2286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02" name="AutoShape 6" descr="{\displaystyle E=\hbar \omega }"/>
          <p:cNvSpPr>
            <a:spLocks noChangeAspect="1" noChangeArrowheads="1"/>
          </p:cNvSpPr>
          <p:nvPr/>
        </p:nvSpPr>
        <p:spPr bwMode="auto">
          <a:xfrm>
            <a:off x="3743325" y="1687116"/>
            <a:ext cx="228600" cy="2286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03" name="AutoShape 7" descr="{\displaystyle \mathbf {L} =n\cdot \hbar =n\cdot {h \over 2\pi }}"/>
          <p:cNvSpPr>
            <a:spLocks noChangeAspect="1" noChangeArrowheads="1"/>
          </p:cNvSpPr>
          <p:nvPr/>
        </p:nvSpPr>
        <p:spPr bwMode="auto">
          <a:xfrm>
            <a:off x="3743325" y="2305050"/>
            <a:ext cx="228600" cy="2286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65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413" y="12062"/>
            <a:ext cx="5282352" cy="3108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711607" y="4419958"/>
            <a:ext cx="78099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dirty="0"/>
              <a:t>ВЕЛИЧИНА</a:t>
            </a:r>
            <a:r>
              <a:rPr lang="en-US" sz="2400" dirty="0"/>
              <a:t> </a:t>
            </a:r>
            <a:r>
              <a:rPr lang="sr-Cyrl-RS" sz="2400" dirty="0"/>
              <a:t>АТОМА</a:t>
            </a:r>
            <a:endParaRPr lang="en-US" sz="2400" dirty="0"/>
          </a:p>
          <a:p>
            <a:endParaRPr lang="en-US" sz="2400" dirty="0"/>
          </a:p>
          <a:p>
            <a:r>
              <a:rPr lang="sr-Cyrl-RS" sz="2400" dirty="0"/>
              <a:t>Језгро</a:t>
            </a:r>
            <a:r>
              <a:rPr lang="en-US" sz="2400" dirty="0"/>
              <a:t> </a:t>
            </a:r>
            <a:r>
              <a:rPr lang="sr-Cyrl-RS" sz="2400" dirty="0"/>
              <a:t>атома</a:t>
            </a:r>
            <a:r>
              <a:rPr lang="en-US" sz="2400" dirty="0"/>
              <a:t> </a:t>
            </a:r>
            <a:r>
              <a:rPr lang="sr-Cyrl-RS" sz="2400" dirty="0"/>
              <a:t>је</a:t>
            </a:r>
            <a:r>
              <a:rPr lang="en-US" sz="2400" dirty="0"/>
              <a:t> </a:t>
            </a:r>
            <a:r>
              <a:rPr lang="sr-Cyrl-RS" sz="2400" dirty="0"/>
              <a:t>попут</a:t>
            </a:r>
            <a:r>
              <a:rPr lang="en-US" sz="2400" dirty="0"/>
              <a:t> </a:t>
            </a:r>
            <a:r>
              <a:rPr lang="sr-Cyrl-RS" sz="2400" dirty="0"/>
              <a:t>семенке</a:t>
            </a:r>
            <a:r>
              <a:rPr lang="en-US" sz="2400" dirty="0"/>
              <a:t> </a:t>
            </a:r>
            <a:r>
              <a:rPr lang="sr-Cyrl-RS" sz="2400" dirty="0"/>
              <a:t>поморанџе</a:t>
            </a:r>
            <a:r>
              <a:rPr lang="en-US" sz="2400" dirty="0"/>
              <a:t>.</a:t>
            </a:r>
          </a:p>
          <a:p>
            <a:r>
              <a:rPr lang="sr-Cyrl-RS" sz="2400" dirty="0"/>
              <a:t>Електронски</a:t>
            </a:r>
            <a:r>
              <a:rPr lang="en-US" sz="2400" dirty="0"/>
              <a:t> </a:t>
            </a:r>
            <a:r>
              <a:rPr lang="sr-Cyrl-RS" sz="2400" dirty="0"/>
              <a:t>омотач</a:t>
            </a:r>
            <a:r>
              <a:rPr lang="en-US" sz="2400" dirty="0"/>
              <a:t> </a:t>
            </a:r>
            <a:r>
              <a:rPr lang="sr-Cyrl-RS" sz="2400" dirty="0"/>
              <a:t>је</a:t>
            </a:r>
            <a:r>
              <a:rPr lang="en-US" sz="2400" dirty="0"/>
              <a:t> </a:t>
            </a:r>
            <a:r>
              <a:rPr lang="sr-Cyrl-RS" sz="2400" dirty="0"/>
              <a:t>као</a:t>
            </a:r>
            <a:r>
              <a:rPr lang="en-US" sz="2400" dirty="0"/>
              <a:t> 4.5 </a:t>
            </a:r>
            <a:r>
              <a:rPr lang="sr-Cyrl-RS" sz="2400" dirty="0"/>
              <a:t>фудбалских</a:t>
            </a:r>
            <a:r>
              <a:rPr lang="en-US" sz="2400" dirty="0"/>
              <a:t> </a:t>
            </a:r>
            <a:r>
              <a:rPr lang="sr-Cyrl-RS" sz="2400" dirty="0"/>
              <a:t>игралишта</a:t>
            </a:r>
            <a:r>
              <a:rPr lang="en-US" sz="2400" dirty="0"/>
              <a:t> (500 </a:t>
            </a:r>
            <a:r>
              <a:rPr lang="sr-Cyrl-RS" sz="2400" dirty="0"/>
              <a:t>метара</a:t>
            </a:r>
            <a:r>
              <a:rPr lang="en-US" sz="2400" dirty="0"/>
              <a:t>).</a:t>
            </a:r>
          </a:p>
        </p:txBody>
      </p:sp>
      <p:sp>
        <p:nvSpPr>
          <p:cNvPr id="8" name="Rectangle 7"/>
          <p:cNvSpPr/>
          <p:nvPr/>
        </p:nvSpPr>
        <p:spPr>
          <a:xfrm>
            <a:off x="122549" y="4419958"/>
            <a:ext cx="45890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Атоми су веома мали: величина атома се мери у пикометрима — билионитим деловима (10</a:t>
            </a:r>
            <a:r>
              <a:rPr lang="ru-RU" sz="2400" baseline="30000" dirty="0"/>
              <a:t>−12</a:t>
            </a:r>
            <a:r>
              <a:rPr lang="ru-RU" sz="2400" dirty="0"/>
              <a:t>) метра.</a:t>
            </a:r>
            <a:endParaRPr lang="en-US" sz="2400" dirty="0"/>
          </a:p>
        </p:txBody>
      </p:sp>
      <p:sp>
        <p:nvSpPr>
          <p:cNvPr id="9" name="WordArt 28"/>
          <p:cNvSpPr>
            <a:spLocks noChangeArrowheads="1" noChangeShapeType="1" noTextEdit="1"/>
          </p:cNvSpPr>
          <p:nvPr/>
        </p:nvSpPr>
        <p:spPr bwMode="auto">
          <a:xfrm>
            <a:off x="3956284" y="3646292"/>
            <a:ext cx="4093694" cy="261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27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99.9% МАСЕ У ЈЕЗГРУ</a:t>
            </a:r>
            <a:endParaRPr lang="en-US" sz="2700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6837" y="620703"/>
            <a:ext cx="4677176" cy="15160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8246687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8183" y="4058584"/>
            <a:ext cx="3058022" cy="2799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sign for radioactivity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8829" t="20886" r="12485" b="4986"/>
          <a:stretch>
            <a:fillRect/>
          </a:stretch>
        </p:blipFill>
        <p:spPr>
          <a:xfrm>
            <a:off x="7996135" y="4367719"/>
            <a:ext cx="2636196" cy="2169268"/>
          </a:xfrm>
        </p:spPr>
      </p:pic>
      <p:sp>
        <p:nvSpPr>
          <p:cNvPr id="4" name="Rectangle 3"/>
          <p:cNvSpPr/>
          <p:nvPr/>
        </p:nvSpPr>
        <p:spPr>
          <a:xfrm>
            <a:off x="611467" y="219676"/>
            <a:ext cx="1122709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РАДИОАКТИВНОСТ</a:t>
            </a:r>
          </a:p>
          <a:p>
            <a:pPr algn="ctr"/>
            <a:endParaRPr lang="ru-RU" sz="3200" dirty="0" smtClean="0"/>
          </a:p>
          <a:p>
            <a:r>
              <a:rPr lang="ru-RU" sz="2400" dirty="0" smtClean="0"/>
              <a:t>је својство неких језгара да се сами од себе, спонтано</a:t>
            </a:r>
            <a:r>
              <a:rPr lang="sr-Cyrl-RS" sz="2400" dirty="0" smtClean="0"/>
              <a:t> </a:t>
            </a:r>
            <a:r>
              <a:rPr lang="ru-RU" sz="2400" dirty="0" smtClean="0"/>
              <a:t>мењају прелазећи у језгра других атома. За њих се каже да су нестабилна или</a:t>
            </a:r>
            <a:r>
              <a:rPr lang="sr-Cyrl-RS" sz="2400" dirty="0" smtClean="0"/>
              <a:t> </a:t>
            </a:r>
            <a:r>
              <a:rPr lang="ru-RU" sz="2400" dirty="0" smtClean="0"/>
              <a:t>радиоактивна за разлику од оних која немају ово својство, која су стабилна.</a:t>
            </a:r>
            <a:endParaRPr lang="en-US" sz="2400" dirty="0" smtClean="0"/>
          </a:p>
          <a:p>
            <a:pPr lvl="0"/>
            <a:endParaRPr lang="sr-Latn-RS" sz="2400" dirty="0" smtClean="0"/>
          </a:p>
          <a:p>
            <a:pPr lvl="0"/>
            <a:r>
              <a:rPr lang="nl-NL" sz="2400" dirty="0" smtClean="0"/>
              <a:t>Радиоактивност </a:t>
            </a:r>
            <a:r>
              <a:rPr lang="nl-NL" sz="2400" dirty="0"/>
              <a:t>је открио Бекерел 1896. године</a:t>
            </a:r>
            <a:endParaRPr lang="en-GB" sz="2400" dirty="0"/>
          </a:p>
          <a:p>
            <a:pPr lvl="0"/>
            <a:r>
              <a:rPr lang="ru-RU" sz="2400" dirty="0"/>
              <a:t>Радиоактивни распад је случајан, статистички процес – не може се тачно предвидети које језгро ће се у </a:t>
            </a:r>
            <a:r>
              <a:rPr lang="it-IT" sz="2400" dirty="0"/>
              <a:t>ком тренутку распасти, али се може одредити број </a:t>
            </a:r>
            <a:r>
              <a:rPr lang="ru-RU" sz="2400" dirty="0"/>
              <a:t>језгара који ће се распасти после извесног интервала времена</a:t>
            </a:r>
            <a:r>
              <a:rPr lang="sr-Cyrl-RS" sz="2400" dirty="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="" xmlns:p14="http://schemas.microsoft.com/office/powerpoint/2010/main" val="23797880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11512" y="1861379"/>
            <a:ext cx="1095915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То је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грана медицине, тј. медицинска специјализација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у којој је извршена интеграције медицине и других научних дисциплина у циљу проучавања функције и структуре органа</a:t>
            </a:r>
            <a:r>
              <a:rPr lang="sr-Latn-RS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sr-Latn-R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sr-Cyrl-RS" sz="2800" dirty="0">
                <a:latin typeface="Calibri" panose="020F0502020204030204" pitchFamily="34" charset="0"/>
                <a:cs typeface="Calibri" panose="020F0502020204030204" pitchFamily="34" charset="0"/>
              </a:rPr>
              <a:t>З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аснована на принципу коришћења радиoфармацеутика (радиоoбелeживaча) ради евaлуације молекуларних, метаболичких, физиолошких и патолошких стања у живом организму, а у циљу дијагостике, терапије или истраживања.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595" y="-45831"/>
            <a:ext cx="1998405" cy="158393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07540" y="349096"/>
            <a:ext cx="56325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+mn-lt"/>
              </a:rPr>
              <a:t>НУКЛЕАРНА МЕДИЦИНА</a:t>
            </a:r>
          </a:p>
        </p:txBody>
      </p:sp>
    </p:spTree>
    <p:extLst>
      <p:ext uri="{BB962C8B-B14F-4D97-AF65-F5344CB8AC3E}">
        <p14:creationId xmlns="" xmlns:p14="http://schemas.microsoft.com/office/powerpoint/2010/main" val="25076458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9928"/>
    </mc:Choice>
    <mc:Fallback>
      <p:transition spd="slow" advTm="39928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4"/>
          <p:cNvGraphicFramePr>
            <a:graphicFrameLocks noGrp="1" noChangeAspect="1"/>
          </p:cNvGraphicFramePr>
          <p:nvPr>
            <p:ph sz="quarter" idx="1"/>
            <p:extLst/>
          </p:nvPr>
        </p:nvGraphicFramePr>
        <p:xfrm>
          <a:off x="1778000" y="1600200"/>
          <a:ext cx="3048000" cy="2185988"/>
        </p:xfrm>
        <a:graphic>
          <a:graphicData uri="http://schemas.openxmlformats.org/presentationml/2006/ole">
            <p:oleObj spid="_x0000_s175234" name="Photo Editor Photo" r:id="rId4" imgW="3905795" imgH="2800741" progId="">
              <p:embed/>
            </p:oleObj>
          </a:graphicData>
        </a:graphic>
      </p:graphicFrame>
      <p:graphicFrame>
        <p:nvGraphicFramePr>
          <p:cNvPr id="17414" name="Object 6"/>
          <p:cNvGraphicFramePr>
            <a:graphicFrameLocks noGrp="1" noChangeAspect="1"/>
          </p:cNvGraphicFramePr>
          <p:nvPr>
            <p:ph sz="quarter" idx="2"/>
            <p:extLst/>
          </p:nvPr>
        </p:nvGraphicFramePr>
        <p:xfrm>
          <a:off x="6469063" y="1639888"/>
          <a:ext cx="3028950" cy="2224087"/>
        </p:xfrm>
        <a:graphic>
          <a:graphicData uri="http://schemas.openxmlformats.org/presentationml/2006/ole">
            <p:oleObj spid="_x0000_s175235" name="Photo Editor Photo" r:id="rId5" imgW="3905795" imgH="2866667" progId="">
              <p:embed/>
            </p:oleObj>
          </a:graphicData>
        </a:graphic>
      </p:graphicFrame>
      <p:graphicFrame>
        <p:nvGraphicFramePr>
          <p:cNvPr id="17417" name="Object 9"/>
          <p:cNvGraphicFramePr>
            <a:graphicFrameLocks noGrp="1" noChangeAspect="1"/>
          </p:cNvGraphicFramePr>
          <p:nvPr>
            <p:ph sz="quarter" idx="3"/>
            <p:extLst/>
          </p:nvPr>
        </p:nvGraphicFramePr>
        <p:xfrm>
          <a:off x="1806575" y="3938588"/>
          <a:ext cx="2990850" cy="2185987"/>
        </p:xfrm>
        <a:graphic>
          <a:graphicData uri="http://schemas.openxmlformats.org/presentationml/2006/ole">
            <p:oleObj spid="_x0000_s175236" name="Photo Editor Photo" r:id="rId6" imgW="3895238" imgH="2847619" progId="">
              <p:embed/>
            </p:oleObj>
          </a:graphicData>
        </a:graphic>
      </p:graphicFrame>
      <p:graphicFrame>
        <p:nvGraphicFramePr>
          <p:cNvPr id="17420" name="Object 12"/>
          <p:cNvGraphicFramePr>
            <a:graphicFrameLocks noGrp="1" noChangeAspect="1"/>
          </p:cNvGraphicFramePr>
          <p:nvPr>
            <p:ph sz="quarter" idx="4"/>
            <p:extLst/>
          </p:nvPr>
        </p:nvGraphicFramePr>
        <p:xfrm>
          <a:off x="6616700" y="4087813"/>
          <a:ext cx="3024188" cy="2184400"/>
        </p:xfrm>
        <a:graphic>
          <a:graphicData uri="http://schemas.openxmlformats.org/presentationml/2006/ole">
            <p:oleObj spid="_x0000_s175237" name="Photo Editor Photo" r:id="rId7" imgW="3943901" imgH="2847619" progId="">
              <p:embed/>
            </p:oleObj>
          </a:graphicData>
        </a:graphic>
      </p:graphicFrame>
      <p:sp>
        <p:nvSpPr>
          <p:cNvPr id="7" name="Rectangle 6"/>
          <p:cNvSpPr/>
          <p:nvPr/>
        </p:nvSpPr>
        <p:spPr>
          <a:xfrm>
            <a:off x="2971533" y="335763"/>
            <a:ext cx="5903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Закон радиоактивног распада</a:t>
            </a:r>
            <a:endParaRPr lang="ru-RU" sz="3200" dirty="0"/>
          </a:p>
        </p:txBody>
      </p:sp>
    </p:spTree>
    <p:custDataLst>
      <p:tags r:id="rId2"/>
    </p:custDataLst>
    <p:extLst>
      <p:ext uri="{BB962C8B-B14F-4D97-AF65-F5344CB8AC3E}">
        <p14:creationId xmlns="" xmlns:p14="http://schemas.microsoft.com/office/powerpoint/2010/main" val="3429327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6580" y="402638"/>
            <a:ext cx="8331874" cy="2163148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 радиоактивног распада дефинише број </a:t>
            </a:r>
            <a:r>
              <a:rPr lang="ru-RU" sz="28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нераспаднутих језгара </a:t>
            </a:r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(Н)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радиоактивног елемента након протеклог времена </a:t>
            </a:r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т:</a:t>
            </a:r>
            <a:endParaRPr lang="sr-Latn-RS" sz="28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endParaRPr lang="en-GB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λ - </a:t>
            </a:r>
            <a:r>
              <a:rPr lang="en-US" sz="28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константа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радиоактивног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распада</a:t>
            </a:r>
            <a:endParaRPr lang="en-GB" sz="2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Object 16"/>
          <p:cNvGraphicFramePr>
            <a:graphicFrameLocks noChangeAspect="1"/>
          </p:cNvGraphicFramePr>
          <p:nvPr>
            <p:extLst/>
          </p:nvPr>
        </p:nvGraphicFramePr>
        <p:xfrm>
          <a:off x="3034092" y="2071678"/>
          <a:ext cx="1795463" cy="494109"/>
        </p:xfrm>
        <a:graphic>
          <a:graphicData uri="http://schemas.openxmlformats.org/presentationml/2006/ole">
            <p:oleObj spid="_x0000_s176258" name="Equation" r:id="rId3" imgW="876300" imgH="241300" progId="">
              <p:embed/>
            </p:oleObj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>
            <p:extLst/>
          </p:nvPr>
        </p:nvGraphicFramePr>
        <p:xfrm>
          <a:off x="5176289" y="2087719"/>
          <a:ext cx="1820465" cy="494110"/>
        </p:xfrm>
        <a:graphic>
          <a:graphicData uri="http://schemas.openxmlformats.org/presentationml/2006/ole">
            <p:oleObj spid="_x0000_s176259" name="Equation" r:id="rId4" imgW="863225" imgH="241195" progId="">
              <p:embed/>
            </p:oleObj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>
            <p:extLst/>
          </p:nvPr>
        </p:nvGraphicFramePr>
        <p:xfrm>
          <a:off x="6993541" y="2811152"/>
          <a:ext cx="866408" cy="806504"/>
        </p:xfrm>
        <a:graphic>
          <a:graphicData uri="http://schemas.openxmlformats.org/presentationml/2006/ole">
            <p:oleObj spid="_x0000_s176260" name="Equation" r:id="rId5" imgW="545863" imgH="507780" progId="">
              <p:embed/>
            </p:oleObj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>
            <p:extLst/>
          </p:nvPr>
        </p:nvGraphicFramePr>
        <p:xfrm>
          <a:off x="2970938" y="5667287"/>
          <a:ext cx="1085850" cy="665559"/>
        </p:xfrm>
        <a:graphic>
          <a:graphicData uri="http://schemas.openxmlformats.org/presentationml/2006/ole">
            <p:oleObj spid="_x0000_s176261" name="Equation" r:id="rId6" imgW="660113" imgH="406224" progId="">
              <p:embed/>
            </p:oleObj>
          </a:graphicData>
        </a:graphic>
      </p:graphicFrame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39655" y="2840477"/>
            <a:ext cx="3552293" cy="3869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051048" y="3760206"/>
            <a:ext cx="65535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Време полураспада </a:t>
            </a:r>
            <a:r>
              <a:rPr lang="pt-BR" sz="2800" dirty="0">
                <a:latin typeface="Calibri" panose="020F0502020204030204" pitchFamily="34" charset="0"/>
                <a:cs typeface="Calibri" panose="020F0502020204030204" pitchFamily="34" charset="0"/>
              </a:rPr>
              <a:t>је временски интервал за који се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распадне половина од укупног броја атомских језгара радиоактивног елемента: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25688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565" y="488936"/>
            <a:ext cx="4088054" cy="6061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8455" y="4584526"/>
            <a:ext cx="5419391" cy="196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5311120" y="409270"/>
            <a:ext cx="6566844" cy="191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r-Latn-RS" sz="2400" b="1" dirty="0"/>
              <a:t>Биолошко време полуелиминације (Т</a:t>
            </a:r>
            <a:r>
              <a:rPr lang="sr-Latn-RS" sz="2400" b="1" baseline="-25000" dirty="0"/>
              <a:t>1/2</a:t>
            </a:r>
            <a:r>
              <a:rPr lang="sr-Latn-RS" sz="2400" b="1" dirty="0"/>
              <a:t>)</a:t>
            </a:r>
            <a:r>
              <a:rPr lang="sr-Latn-RS" sz="2400" b="1" baseline="-25000" dirty="0"/>
              <a:t>b</a:t>
            </a:r>
            <a:endParaRPr lang="en-GB" sz="2400" dirty="0"/>
          </a:p>
          <a:p>
            <a:r>
              <a:rPr lang="ru-RU" sz="2400" dirty="0"/>
              <a:t>је време потребно да се количина фармака или радиофармака апли</a:t>
            </a:r>
            <a:r>
              <a:rPr lang="sr-Latn-RS" sz="2400" dirty="0"/>
              <a:t>кован</a:t>
            </a:r>
            <a:r>
              <a:rPr lang="ru-RU" sz="2400" dirty="0"/>
              <a:t>ог пацијенту реду</a:t>
            </a:r>
            <a:r>
              <a:rPr lang="sr-Latn-RS" sz="2400" dirty="0"/>
              <a:t>кује </a:t>
            </a:r>
            <a:r>
              <a:rPr lang="ru-RU" sz="2400" dirty="0"/>
              <a:t>на половину усл</a:t>
            </a:r>
            <a:r>
              <a:rPr lang="sr-Latn-RS" sz="2400" dirty="0"/>
              <a:t>е</a:t>
            </a:r>
            <a:r>
              <a:rPr lang="ru-RU" sz="2400" dirty="0"/>
              <a:t>д његовог излучивања из организма</a:t>
            </a:r>
            <a:r>
              <a:rPr lang="en-US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353890" y="2561705"/>
            <a:ext cx="6772114" cy="191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r-Latn-RS" sz="2400" b="1" dirty="0"/>
              <a:t>Ефективно време полуелиминације (Т</a:t>
            </a:r>
            <a:r>
              <a:rPr lang="sr-Latn-RS" sz="2400" b="1" baseline="-25000" dirty="0"/>
              <a:t>1/2</a:t>
            </a:r>
            <a:r>
              <a:rPr lang="sr-Latn-RS" sz="2400" b="1" dirty="0"/>
              <a:t>)</a:t>
            </a:r>
            <a:r>
              <a:rPr lang="sr-Latn-RS" sz="2400" b="1" baseline="-25000" dirty="0"/>
              <a:t>е</a:t>
            </a:r>
            <a:endParaRPr lang="en-GB" sz="2400" dirty="0"/>
          </a:p>
          <a:p>
            <a:r>
              <a:rPr lang="ru-RU" sz="2400" dirty="0"/>
              <a:t>је вр</a:t>
            </a:r>
            <a:r>
              <a:rPr lang="sr-Latn-RS" sz="2400" dirty="0"/>
              <a:t>е</a:t>
            </a:r>
            <a:r>
              <a:rPr lang="ru-RU" sz="2400" dirty="0"/>
              <a:t>ме потребно да се активност радиофармака </a:t>
            </a:r>
            <a:r>
              <a:rPr lang="sr-Latn-RS" sz="2400" dirty="0"/>
              <a:t>у </a:t>
            </a:r>
            <a:r>
              <a:rPr lang="ru-RU" sz="2400" dirty="0"/>
              <a:t>пацијенту реду</a:t>
            </a:r>
            <a:r>
              <a:rPr lang="sr-Latn-RS" sz="2400" dirty="0"/>
              <a:t>кује </a:t>
            </a:r>
            <a:r>
              <a:rPr lang="ru-RU" sz="2400" dirty="0"/>
              <a:t>на половину због </a:t>
            </a:r>
            <a:r>
              <a:rPr lang="sr-Latn-RS" sz="2400" dirty="0"/>
              <a:t>физичког </a:t>
            </a:r>
            <a:r>
              <a:rPr lang="ru-RU" sz="2400" dirty="0"/>
              <a:t>распада и биолошког излучивања</a:t>
            </a:r>
            <a:endParaRPr lang="en-GB" sz="2400" dirty="0"/>
          </a:p>
        </p:txBody>
      </p:sp>
    </p:spTree>
    <p:extLst>
      <p:ext uri="{BB962C8B-B14F-4D97-AF65-F5344CB8AC3E}">
        <p14:creationId xmlns="" xmlns:p14="http://schemas.microsoft.com/office/powerpoint/2010/main" val="14011089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4"/>
          <p:cNvSpPr>
            <a:spLocks noChangeArrowheads="1" noChangeShapeType="1" noTextEdit="1"/>
          </p:cNvSpPr>
          <p:nvPr/>
        </p:nvSpPr>
        <p:spPr bwMode="auto">
          <a:xfrm>
            <a:off x="2890837" y="1612922"/>
            <a:ext cx="3831553" cy="16073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28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5059" name="WordArt 5"/>
          <p:cNvSpPr>
            <a:spLocks noChangeArrowheads="1" noChangeShapeType="1" noTextEdit="1"/>
          </p:cNvSpPr>
          <p:nvPr/>
        </p:nvSpPr>
        <p:spPr bwMode="auto">
          <a:xfrm>
            <a:off x="3792142" y="1125142"/>
            <a:ext cx="4252913" cy="10358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5300" name="Rectangle 3"/>
          <p:cNvSpPr>
            <a:spLocks noChangeArrowheads="1"/>
          </p:cNvSpPr>
          <p:nvPr/>
        </p:nvSpPr>
        <p:spPr bwMode="auto">
          <a:xfrm>
            <a:off x="790370" y="4878175"/>
            <a:ext cx="8367855" cy="830997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sr-Cyrl-RS" sz="2400" dirty="0">
                <a:solidFill>
                  <a:schemeClr val="tx1"/>
                </a:solidFill>
              </a:rPr>
              <a:t>У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дијагностичкој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нуклеарној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медицини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нормално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се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користе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активности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у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опсегу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Symbol" pitchFamily="18" charset="2"/>
              </a:rPr>
              <a:t>m</a:t>
            </a:r>
            <a:r>
              <a:rPr lang="en-US" sz="2400" dirty="0" err="1">
                <a:solidFill>
                  <a:schemeClr val="tx1"/>
                </a:solidFill>
              </a:rPr>
              <a:t>Ci</a:t>
            </a:r>
            <a:r>
              <a:rPr lang="en-US" sz="2400" dirty="0">
                <a:solidFill>
                  <a:schemeClr val="tx1"/>
                </a:solidFill>
              </a:rPr>
              <a:t> - </a:t>
            </a:r>
            <a:r>
              <a:rPr lang="en-US" sz="2400" dirty="0" err="1">
                <a:solidFill>
                  <a:schemeClr val="tx1"/>
                </a:solidFill>
              </a:rPr>
              <a:t>mCi</a:t>
            </a:r>
            <a:r>
              <a:rPr lang="en-US" sz="2400" dirty="0">
                <a:solidFill>
                  <a:schemeClr val="tx1"/>
                </a:solidFill>
              </a:rPr>
              <a:t> (37 </a:t>
            </a:r>
            <a:r>
              <a:rPr lang="en-US" sz="2400" dirty="0" err="1">
                <a:solidFill>
                  <a:schemeClr val="tx1"/>
                </a:solidFill>
              </a:rPr>
              <a:t>kBq</a:t>
            </a:r>
            <a:r>
              <a:rPr lang="en-US" sz="2400" dirty="0">
                <a:solidFill>
                  <a:schemeClr val="tx1"/>
                </a:solidFill>
              </a:rPr>
              <a:t> - 37 </a:t>
            </a:r>
            <a:r>
              <a:rPr lang="en-US" sz="2400" dirty="0" err="1">
                <a:solidFill>
                  <a:schemeClr val="tx1"/>
                </a:solidFill>
              </a:rPr>
              <a:t>MBq</a:t>
            </a:r>
            <a:r>
              <a:rPr lang="en-US" sz="24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5301" name="Rectangle 4"/>
          <p:cNvSpPr>
            <a:spLocks noChangeArrowheads="1"/>
          </p:cNvSpPr>
          <p:nvPr/>
        </p:nvSpPr>
        <p:spPr bwMode="auto">
          <a:xfrm>
            <a:off x="790370" y="5593546"/>
            <a:ext cx="8266454" cy="830997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sr-Cyrl-RS" sz="2400" dirty="0">
                <a:solidFill>
                  <a:schemeClr val="tx1"/>
                </a:solidFill>
              </a:rPr>
              <a:t>У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терапијској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нуклеарној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медицини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нормално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се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користе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активности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до</a:t>
            </a:r>
            <a:r>
              <a:rPr lang="sr-Latn-CS" sz="2400" dirty="0">
                <a:solidFill>
                  <a:schemeClr val="tx1"/>
                </a:solidFill>
              </a:rPr>
              <a:t> 200 </a:t>
            </a:r>
            <a:r>
              <a:rPr lang="en-US" sz="2400" dirty="0" err="1">
                <a:solidFill>
                  <a:schemeClr val="tx1"/>
                </a:solidFill>
              </a:rPr>
              <a:t>mCi</a:t>
            </a:r>
            <a:r>
              <a:rPr lang="en-US" sz="2400" dirty="0">
                <a:solidFill>
                  <a:schemeClr val="tx1"/>
                </a:solidFill>
              </a:rPr>
              <a:t> (</a:t>
            </a:r>
            <a:r>
              <a:rPr lang="sr-Latn-CS" sz="2400" dirty="0">
                <a:solidFill>
                  <a:schemeClr val="tx1"/>
                </a:solidFill>
              </a:rPr>
              <a:t>do 7.4 GBq</a:t>
            </a:r>
            <a:r>
              <a:rPr lang="en-US" sz="24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45066" name="Rectangle 5"/>
          <p:cNvSpPr>
            <a:spLocks noChangeArrowheads="1"/>
          </p:cNvSpPr>
          <p:nvPr/>
        </p:nvSpPr>
        <p:spPr bwMode="auto">
          <a:xfrm>
            <a:off x="2175003" y="206584"/>
            <a:ext cx="68429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 err="1" smtClean="0"/>
              <a:t>ЈЕДИНИЦЕ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РАДИОАКТИВНОСТИ</a:t>
            </a:r>
            <a:endParaRPr lang="en-US" altLang="en-US" sz="3200" b="1" dirty="0"/>
          </a:p>
        </p:txBody>
      </p:sp>
      <p:sp>
        <p:nvSpPr>
          <p:cNvPr id="45067" name="Rectangle 6"/>
          <p:cNvSpPr>
            <a:spLocks noChangeArrowheads="1"/>
          </p:cNvSpPr>
          <p:nvPr/>
        </p:nvSpPr>
        <p:spPr bwMode="auto">
          <a:xfrm>
            <a:off x="790370" y="1792708"/>
            <a:ext cx="689428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sr-Cyrl-RS" altLang="en-US" sz="2400" b="1" dirty="0">
                <a:solidFill>
                  <a:srgbClr val="FF0000"/>
                </a:solidFill>
              </a:rPr>
              <a:t>БЕКЕРЕЛ</a:t>
            </a:r>
          </a:p>
          <a:p>
            <a:r>
              <a:rPr lang="en-US" altLang="en-US" sz="2400" b="1" dirty="0" err="1"/>
              <a:t>1Bq</a:t>
            </a:r>
            <a:r>
              <a:rPr lang="en-US" altLang="en-US" sz="2400" b="1" dirty="0"/>
              <a:t>=1 </a:t>
            </a:r>
            <a:r>
              <a:rPr lang="en-US" altLang="en-US" sz="2400" b="1" dirty="0" err="1"/>
              <a:t>распад</a:t>
            </a:r>
            <a:r>
              <a:rPr lang="en-US" altLang="en-US" sz="2400" b="1" dirty="0"/>
              <a:t> у </a:t>
            </a:r>
            <a:r>
              <a:rPr lang="en-US" altLang="en-US" sz="2400" b="1" dirty="0" err="1"/>
              <a:t>секунди</a:t>
            </a:r>
            <a:r>
              <a:rPr lang="sr-Latn-RS" altLang="en-US" sz="2400" b="1" dirty="0"/>
              <a:t> (</a:t>
            </a:r>
            <a:r>
              <a:rPr lang="en-US" altLang="en-US" sz="2400" b="1" dirty="0"/>
              <a:t>kilo, mega, </a:t>
            </a:r>
            <a:r>
              <a:rPr lang="en-US" altLang="en-US" sz="2400" b="1" dirty="0" err="1"/>
              <a:t>giga</a:t>
            </a:r>
            <a:r>
              <a:rPr lang="en-US" altLang="en-US" sz="2400" b="1" dirty="0"/>
              <a:t>, </a:t>
            </a:r>
            <a:r>
              <a:rPr lang="en-US" altLang="en-US" sz="2400" b="1" dirty="0" err="1"/>
              <a:t>tera</a:t>
            </a:r>
            <a:r>
              <a:rPr lang="sr-Latn-RS" altLang="en-US" sz="2400" b="1" dirty="0"/>
              <a:t>)</a:t>
            </a:r>
            <a:endParaRPr lang="en-US" altLang="en-US" sz="2400" b="1" dirty="0"/>
          </a:p>
          <a:p>
            <a:endParaRPr lang="en-US" altLang="en-US" sz="2400" b="1" dirty="0"/>
          </a:p>
          <a:p>
            <a:r>
              <a:rPr lang="sr-Cyrl-RS" altLang="en-US" sz="2400" b="1" dirty="0">
                <a:solidFill>
                  <a:srgbClr val="FF0000"/>
                </a:solidFill>
              </a:rPr>
              <a:t>КИРИ</a:t>
            </a:r>
          </a:p>
          <a:p>
            <a:r>
              <a:rPr lang="en-US" altLang="en-US" sz="2400" b="1" dirty="0" err="1"/>
              <a:t>1Ci</a:t>
            </a:r>
            <a:r>
              <a:rPr lang="en-US" altLang="en-US" sz="2400" b="1" dirty="0"/>
              <a:t>=</a:t>
            </a:r>
            <a:r>
              <a:rPr lang="en-US" altLang="en-US" sz="2400" b="1" dirty="0" err="1"/>
              <a:t>3.7x</a:t>
            </a:r>
            <a:r>
              <a:rPr lang="en-US" altLang="en-US" sz="2400" b="1" dirty="0"/>
              <a:t> 10</a:t>
            </a:r>
            <a:r>
              <a:rPr lang="en-US" altLang="en-US" sz="2400" b="1" baseline="30000" dirty="0"/>
              <a:t>10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Bq</a:t>
            </a:r>
            <a:r>
              <a:rPr lang="sr-Latn-RS" altLang="en-US" sz="2400" b="1" dirty="0"/>
              <a:t> (</a:t>
            </a:r>
            <a:r>
              <a:rPr lang="en-US" altLang="en-US" sz="2400" b="1" dirty="0" err="1"/>
              <a:t>mili</a:t>
            </a:r>
            <a:r>
              <a:rPr lang="en-US" altLang="en-US" sz="2400" b="1" dirty="0"/>
              <a:t>, </a:t>
            </a:r>
            <a:r>
              <a:rPr lang="en-US" altLang="en-US" sz="2400" b="1" dirty="0" err="1"/>
              <a:t>mikro</a:t>
            </a:r>
            <a:r>
              <a:rPr lang="en-US" altLang="en-US" sz="2400" b="1" dirty="0"/>
              <a:t>, </a:t>
            </a:r>
            <a:r>
              <a:rPr lang="en-US" altLang="en-US" sz="2400" b="1" dirty="0" err="1"/>
              <a:t>nano</a:t>
            </a:r>
            <a:r>
              <a:rPr lang="en-US" altLang="en-US" sz="2400" b="1" dirty="0"/>
              <a:t>, </a:t>
            </a:r>
            <a:r>
              <a:rPr lang="en-US" altLang="en-US" sz="2400" b="1" dirty="0" err="1"/>
              <a:t>piko</a:t>
            </a:r>
            <a:r>
              <a:rPr lang="sr-Latn-RS" altLang="en-US" sz="2400" b="1" dirty="0"/>
              <a:t>)</a:t>
            </a:r>
            <a:endParaRPr lang="en-US" altLang="en-US" sz="2400" b="1" dirty="0"/>
          </a:p>
        </p:txBody>
      </p:sp>
      <p:pic>
        <p:nvPicPr>
          <p:cNvPr id="45068" name="Picture 5" descr="Marie and Pierre Curi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12737" y="3159369"/>
            <a:ext cx="2704456" cy="2045606"/>
          </a:xfrm>
        </p:spPr>
      </p:pic>
      <p:pic>
        <p:nvPicPr>
          <p:cNvPr id="45069" name="Picture 8" descr="Henri Becquere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857" y="656755"/>
            <a:ext cx="2484217" cy="233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549766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8070"/>
    </mc:Choice>
    <mc:Fallback>
      <p:transition spd="slow" advTm="4807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924127" y="535022"/>
            <a:ext cx="10486417" cy="569386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sr-Cyrl-RS" sz="2800" b="1" dirty="0">
                <a:solidFill>
                  <a:schemeClr val="tx1"/>
                </a:solidFill>
              </a:rPr>
              <a:t>Нуклид</a:t>
            </a:r>
            <a:r>
              <a:rPr lang="sr-Latn-CS" sz="2800" b="1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– </a:t>
            </a:r>
            <a:r>
              <a:rPr lang="sr-Cyrl-RS" sz="2800" dirty="0">
                <a:solidFill>
                  <a:schemeClr val="tx1"/>
                </a:solidFill>
              </a:rPr>
              <a:t>Атомско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језгро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са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егзактним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саставом</a:t>
            </a:r>
            <a:r>
              <a:rPr lang="sr-Latn-CS" sz="2800" dirty="0">
                <a:solidFill>
                  <a:schemeClr val="tx1"/>
                </a:solidFill>
              </a:rPr>
              <a:t>, </a:t>
            </a:r>
            <a:r>
              <a:rPr lang="sr-Cyrl-RS" sz="2800" dirty="0">
                <a:solidFill>
                  <a:schemeClr val="tx1"/>
                </a:solidFill>
              </a:rPr>
              <a:t>односно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масеним</a:t>
            </a:r>
            <a:r>
              <a:rPr lang="sr-Latn-CS" sz="2800" dirty="0">
                <a:solidFill>
                  <a:schemeClr val="tx1"/>
                </a:solidFill>
              </a:rPr>
              <a:t> (</a:t>
            </a:r>
            <a:r>
              <a:rPr lang="sr-Cyrl-RS" sz="2800" dirty="0">
                <a:solidFill>
                  <a:schemeClr val="tx1"/>
                </a:solidFill>
              </a:rPr>
              <a:t>А</a:t>
            </a:r>
            <a:r>
              <a:rPr lang="sr-Latn-CS" sz="2800" dirty="0">
                <a:solidFill>
                  <a:schemeClr val="tx1"/>
                </a:solidFill>
              </a:rPr>
              <a:t>) </a:t>
            </a:r>
            <a:r>
              <a:rPr lang="sr-Cyrl-RS" sz="2800" dirty="0">
                <a:solidFill>
                  <a:schemeClr val="tx1"/>
                </a:solidFill>
              </a:rPr>
              <a:t>и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атомским</a:t>
            </a:r>
            <a:r>
              <a:rPr lang="sr-Latn-CS" sz="2800" dirty="0">
                <a:solidFill>
                  <a:schemeClr val="tx1"/>
                </a:solidFill>
              </a:rPr>
              <a:t> (</a:t>
            </a:r>
            <a:r>
              <a:rPr lang="en-US" sz="2800" dirty="0">
                <a:solidFill>
                  <a:schemeClr val="tx1"/>
                </a:solidFill>
              </a:rPr>
              <a:t>Z</a:t>
            </a:r>
            <a:r>
              <a:rPr lang="sr-Latn-CS" sz="2800" dirty="0">
                <a:solidFill>
                  <a:schemeClr val="tx1"/>
                </a:solidFill>
              </a:rPr>
              <a:t>) </a:t>
            </a:r>
            <a:r>
              <a:rPr lang="sr-Cyrl-RS" sz="2800" dirty="0">
                <a:solidFill>
                  <a:schemeClr val="tx1"/>
                </a:solidFill>
              </a:rPr>
              <a:t>бројем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</a:p>
          <a:p>
            <a:pPr eaLnBrk="0" hangingPunct="0">
              <a:defRPr/>
            </a:pPr>
            <a:endParaRPr lang="en-US" sz="28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800" dirty="0">
                <a:solidFill>
                  <a:schemeClr val="tx1"/>
                </a:solidFill>
              </a:rPr>
              <a:t>• </a:t>
            </a:r>
            <a:r>
              <a:rPr lang="sr-Cyrl-RS" sz="2800" b="1" dirty="0">
                <a:solidFill>
                  <a:schemeClr val="tx1"/>
                </a:solidFill>
              </a:rPr>
              <a:t>Радионуклид</a:t>
            </a:r>
            <a:r>
              <a:rPr lang="sr-Latn-CS" sz="2800" b="1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– </a:t>
            </a:r>
            <a:r>
              <a:rPr lang="sr-Cyrl-RS" sz="2800" dirty="0">
                <a:solidFill>
                  <a:schemeClr val="tx1"/>
                </a:solidFill>
              </a:rPr>
              <a:t>Нестабилни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односно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радиоактивни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нуклид</a:t>
            </a:r>
            <a:endParaRPr lang="sr-Latn-CS" sz="28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endParaRPr lang="en-US" sz="28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800" dirty="0">
                <a:solidFill>
                  <a:schemeClr val="tx1"/>
                </a:solidFill>
              </a:rPr>
              <a:t>• </a:t>
            </a:r>
            <a:r>
              <a:rPr lang="sr-Cyrl-RS" sz="2800" b="1" dirty="0">
                <a:solidFill>
                  <a:schemeClr val="tx1"/>
                </a:solidFill>
              </a:rPr>
              <a:t>Изотопи</a:t>
            </a:r>
            <a:r>
              <a:rPr lang="sr-Latn-CS" sz="2800" b="1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– </a:t>
            </a:r>
            <a:r>
              <a:rPr lang="sr-Cyrl-RS" sz="2800" dirty="0">
                <a:solidFill>
                  <a:schemeClr val="tx1"/>
                </a:solidFill>
              </a:rPr>
              <a:t>Нуклиди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са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истим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атомским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различитим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масеним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бројем</a:t>
            </a:r>
            <a:r>
              <a:rPr lang="sr-Latn-CS" sz="2800" dirty="0">
                <a:solidFill>
                  <a:schemeClr val="tx1"/>
                </a:solidFill>
              </a:rPr>
              <a:t> (</a:t>
            </a:r>
            <a:r>
              <a:rPr lang="sr-Cyrl-RS" sz="2800" dirty="0">
                <a:solidFill>
                  <a:schemeClr val="tx1"/>
                </a:solidFill>
              </a:rPr>
              <a:t>иста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хемијска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својства</a:t>
            </a:r>
            <a:r>
              <a:rPr lang="sr-Latn-CS" sz="2800" dirty="0">
                <a:solidFill>
                  <a:schemeClr val="tx1"/>
                </a:solidFill>
              </a:rPr>
              <a:t>)</a:t>
            </a:r>
          </a:p>
          <a:p>
            <a:pPr eaLnBrk="0" hangingPunct="0">
              <a:defRPr/>
            </a:pPr>
            <a:endParaRPr lang="sr-Latn-CS" sz="28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800" dirty="0">
                <a:solidFill>
                  <a:schemeClr val="tx1"/>
                </a:solidFill>
              </a:rPr>
              <a:t>• </a:t>
            </a:r>
            <a:r>
              <a:rPr lang="sr-Cyrl-RS" sz="2800" b="1" dirty="0">
                <a:solidFill>
                  <a:schemeClr val="tx1"/>
                </a:solidFill>
              </a:rPr>
              <a:t>Изобари</a:t>
            </a:r>
            <a:r>
              <a:rPr lang="en-US" sz="2800" dirty="0">
                <a:solidFill>
                  <a:schemeClr val="tx1"/>
                </a:solidFill>
              </a:rPr>
              <a:t>– </a:t>
            </a:r>
            <a:r>
              <a:rPr lang="sr-Cyrl-RS" sz="2800" dirty="0">
                <a:solidFill>
                  <a:schemeClr val="tx1"/>
                </a:solidFill>
              </a:rPr>
              <a:t>Нуклиди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са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истим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масеним</a:t>
            </a:r>
            <a:r>
              <a:rPr lang="sr-Latn-CS" sz="2800" dirty="0">
                <a:solidFill>
                  <a:schemeClr val="tx1"/>
                </a:solidFill>
              </a:rPr>
              <a:t>  </a:t>
            </a:r>
            <a:r>
              <a:rPr lang="sr-Cyrl-RS" sz="2800" dirty="0">
                <a:solidFill>
                  <a:schemeClr val="tx1"/>
                </a:solidFill>
              </a:rPr>
              <a:t>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различитим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атомским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бројем</a:t>
            </a:r>
            <a:r>
              <a:rPr lang="sr-Latn-CS" sz="2800" dirty="0">
                <a:solidFill>
                  <a:schemeClr val="tx1"/>
                </a:solidFill>
              </a:rPr>
              <a:t> (</a:t>
            </a:r>
            <a:r>
              <a:rPr lang="sr-Cyrl-RS" sz="2800" dirty="0">
                <a:solidFill>
                  <a:schemeClr val="tx1"/>
                </a:solidFill>
              </a:rPr>
              <a:t>различита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хемијска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својства</a:t>
            </a:r>
            <a:r>
              <a:rPr lang="sr-Latn-CS" sz="2800" dirty="0">
                <a:solidFill>
                  <a:schemeClr val="tx1"/>
                </a:solidFill>
              </a:rPr>
              <a:t>)</a:t>
            </a:r>
          </a:p>
          <a:p>
            <a:pPr eaLnBrk="0" hangingPunct="0">
              <a:defRPr/>
            </a:pPr>
            <a:endParaRPr lang="en-US" sz="28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800" dirty="0">
                <a:solidFill>
                  <a:schemeClr val="tx1"/>
                </a:solidFill>
              </a:rPr>
              <a:t>• </a:t>
            </a:r>
            <a:r>
              <a:rPr lang="sr-Cyrl-RS" sz="2800" b="1" dirty="0">
                <a:solidFill>
                  <a:schemeClr val="tx1"/>
                </a:solidFill>
              </a:rPr>
              <a:t>Изомери</a:t>
            </a:r>
            <a:r>
              <a:rPr lang="sr-Latn-CS" sz="2800" b="1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– </a:t>
            </a:r>
            <a:r>
              <a:rPr lang="sr-Cyrl-RS" sz="2800" dirty="0">
                <a:solidFill>
                  <a:schemeClr val="tx1"/>
                </a:solidFill>
              </a:rPr>
              <a:t>Нуклиди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који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имају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исти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број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протона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и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неутрона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али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имају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различита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енергетска</a:t>
            </a:r>
            <a:r>
              <a:rPr lang="sr-Latn-CS" sz="2800" dirty="0">
                <a:solidFill>
                  <a:schemeClr val="tx1"/>
                </a:solidFill>
              </a:rPr>
              <a:t> </a:t>
            </a:r>
            <a:r>
              <a:rPr lang="sr-Cyrl-RS" sz="2800" dirty="0">
                <a:solidFill>
                  <a:schemeClr val="tx1"/>
                </a:solidFill>
              </a:rPr>
              <a:t>стања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78645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15"/>
          <p:cNvSpPr>
            <a:spLocks noChangeArrowheads="1" noChangeShapeType="1" noTextEdit="1"/>
          </p:cNvSpPr>
          <p:nvPr/>
        </p:nvSpPr>
        <p:spPr bwMode="auto">
          <a:xfrm>
            <a:off x="960582" y="2208610"/>
            <a:ext cx="10437091" cy="19657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7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Како се језгра ослобађају вишка енергије</a:t>
            </a:r>
          </a:p>
          <a:p>
            <a:pPr algn="ctr"/>
            <a:r>
              <a:rPr lang="ru-RU" sz="27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-Радиоактивни распади-</a:t>
            </a:r>
            <a:endParaRPr lang="en-US" sz="27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677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51414" y="266170"/>
            <a:ext cx="5308979" cy="6823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3" name="Rectangle 29"/>
          <p:cNvSpPr>
            <a:spLocks noChangeArrowheads="1"/>
          </p:cNvSpPr>
          <p:nvPr/>
        </p:nvSpPr>
        <p:spPr bwMode="auto">
          <a:xfrm>
            <a:off x="152400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graphicFrame>
        <p:nvGraphicFramePr>
          <p:cNvPr id="7170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559074642"/>
              </p:ext>
            </p:extLst>
          </p:nvPr>
        </p:nvGraphicFramePr>
        <p:xfrm>
          <a:off x="6702478" y="5648630"/>
          <a:ext cx="3656013" cy="927100"/>
        </p:xfrm>
        <a:graphic>
          <a:graphicData uri="http://schemas.openxmlformats.org/presentationml/2006/ole">
            <p:oleObj spid="_x0000_s186392" name="Equation" r:id="rId3" imgW="901309" imgH="228501" progId="">
              <p:embed/>
            </p:oleObj>
          </a:graphicData>
        </a:graphic>
      </p:graphicFrame>
      <p:sp>
        <p:nvSpPr>
          <p:cNvPr id="7175" name="WordArt 15"/>
          <p:cNvSpPr>
            <a:spLocks noChangeArrowheads="1" noChangeShapeType="1" noTextEdit="1"/>
          </p:cNvSpPr>
          <p:nvPr/>
        </p:nvSpPr>
        <p:spPr bwMode="auto">
          <a:xfrm>
            <a:off x="1868488" y="409577"/>
            <a:ext cx="3657600" cy="48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Алфа распад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518" y="1108479"/>
            <a:ext cx="5995481" cy="39328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6820" y="1854227"/>
            <a:ext cx="61842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RS" sz="2400" dirty="0"/>
              <a:t>Алфа распад је претварање једног атомског језгра у друго уз емитовање алфа честице. </a:t>
            </a:r>
            <a:endParaRPr lang="sr-Latn-RS" sz="2400" dirty="0" smtClean="0"/>
          </a:p>
          <a:p>
            <a:pPr algn="just"/>
            <a:r>
              <a:rPr lang="sr-Cyrl-RS" sz="2400" dirty="0" smtClean="0"/>
              <a:t>Језгро </a:t>
            </a:r>
            <a:r>
              <a:rPr lang="sr-Cyrl-RS" sz="2400" dirty="0"/>
              <a:t>се трансформише (или "распада") на мање језгро масеног броја мањег за 4 и атомског броја мањег за 2 и на алфа-честицу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2692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223147" y="4128720"/>
            <a:ext cx="5308979" cy="6823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145585" y="1628042"/>
            <a:ext cx="5308979" cy="6823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226" y="1904054"/>
            <a:ext cx="6247779" cy="4682431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031670760"/>
              </p:ext>
            </p:extLst>
          </p:nvPr>
        </p:nvGraphicFramePr>
        <p:xfrm>
          <a:off x="8459980" y="3502294"/>
          <a:ext cx="1974493" cy="535861"/>
        </p:xfrm>
        <a:graphic>
          <a:graphicData uri="http://schemas.openxmlformats.org/presentationml/2006/ole">
            <p:oleObj spid="_x0000_s187482" name="Equation" r:id="rId4" imgW="939392" imgH="253890" progId="">
              <p:embed/>
            </p:oleObj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14620577"/>
              </p:ext>
            </p:extLst>
          </p:nvPr>
        </p:nvGraphicFramePr>
        <p:xfrm>
          <a:off x="5704902" y="3502294"/>
          <a:ext cx="2504700" cy="490338"/>
        </p:xfrm>
        <a:graphic>
          <a:graphicData uri="http://schemas.openxmlformats.org/presentationml/2006/ole">
            <p:oleObj spid="_x0000_s187483" name="Equation" r:id="rId5" imgW="1168400" imgH="228600" progId="">
              <p:embed/>
            </p:oleObj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75421372"/>
              </p:ext>
            </p:extLst>
          </p:nvPr>
        </p:nvGraphicFramePr>
        <p:xfrm>
          <a:off x="8405472" y="6037845"/>
          <a:ext cx="2029001" cy="548640"/>
        </p:xfrm>
        <a:graphic>
          <a:graphicData uri="http://schemas.openxmlformats.org/presentationml/2006/ole">
            <p:oleObj spid="_x0000_s187484" name="Equation" r:id="rId6" imgW="939392" imgH="253890" progId="">
              <p:embed/>
            </p:oleObj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42305974"/>
              </p:ext>
            </p:extLst>
          </p:nvPr>
        </p:nvGraphicFramePr>
        <p:xfrm>
          <a:off x="5784493" y="6037845"/>
          <a:ext cx="2345518" cy="548640"/>
        </p:xfrm>
        <a:graphic>
          <a:graphicData uri="http://schemas.openxmlformats.org/presentationml/2006/ole">
            <p:oleObj spid="_x0000_s187485" name="Equation" r:id="rId7" imgW="1168400" imgH="228600" progId="">
              <p:embed/>
            </p:oleObj>
          </a:graphicData>
        </a:graphic>
      </p:graphicFrame>
      <p:sp>
        <p:nvSpPr>
          <p:cNvPr id="11" name="WordArt 15"/>
          <p:cNvSpPr>
            <a:spLocks noChangeArrowheads="1" noChangeShapeType="1" noTextEdit="1"/>
          </p:cNvSpPr>
          <p:nvPr/>
        </p:nvSpPr>
        <p:spPr bwMode="auto">
          <a:xfrm>
            <a:off x="3358504" y="1751568"/>
            <a:ext cx="4770578" cy="408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24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Бета минус  распад</a:t>
            </a:r>
            <a:endParaRPr lang="en-US" sz="24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3" name="WordArt 15"/>
          <p:cNvSpPr>
            <a:spLocks noChangeArrowheads="1" noChangeShapeType="1" noTextEdit="1"/>
          </p:cNvSpPr>
          <p:nvPr/>
        </p:nvSpPr>
        <p:spPr bwMode="auto">
          <a:xfrm>
            <a:off x="3565425" y="4322618"/>
            <a:ext cx="4248540" cy="4032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Бета плус распад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72819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Бета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распад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врста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радиоактивног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распада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изазвана</a:t>
            </a:r>
            <a:r>
              <a:rPr lang="en-US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утицајем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слабе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нуклеарне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силе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којем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атомско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језгро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претвори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трансмутира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у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нови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хемијски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елемент</a:t>
            </a:r>
            <a:r>
              <a:rPr lang="sr-Cyrl-R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долази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промене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атомске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масе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већ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само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атомски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број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Latn-R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повећа</a:t>
            </a:r>
            <a:r>
              <a:rPr lang="sr-Latn-R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један</a:t>
            </a:r>
            <a:r>
              <a:rPr lang="sr-Cyrl-R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l-GR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ᵦ</a:t>
            </a:r>
            <a:r>
              <a:rPr lang="sr-Cyrl-RS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или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смањи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један</a:t>
            </a:r>
            <a:r>
              <a:rPr lang="sr-Cyrl-R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l-GR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ᵦ</a:t>
            </a:r>
            <a:r>
              <a:rPr lang="sr-Cyrl-RS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</a:t>
            </a:r>
            <a:r>
              <a:rPr lang="sr-Latn-RS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866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549565" y="2803622"/>
            <a:ext cx="11092872" cy="405079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Током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радиоактивног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распада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потомак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може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имати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ексцитирано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стање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Прелазак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ниже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енергетско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стање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праћено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је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емитовањем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гама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кванта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sr-Latn-C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1/2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ексцитираних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стања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може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бити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преко</a:t>
            </a:r>
            <a:r>
              <a:rPr lang="sr-Latn-CS" sz="2400" dirty="0">
                <a:latin typeface="Arial" panose="020B0604020202020204" pitchFamily="34" charset="0"/>
                <a:cs typeface="Arial" panose="020B0604020202020204" pitchFamily="34" charset="0"/>
              </a:rPr>
              <a:t> 600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година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defRPr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aphicFrame>
        <p:nvGraphicFramePr>
          <p:cNvPr id="1229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019430590"/>
              </p:ext>
            </p:extLst>
          </p:nvPr>
        </p:nvGraphicFramePr>
        <p:xfrm>
          <a:off x="4006850" y="5198269"/>
          <a:ext cx="4178300" cy="649287"/>
        </p:xfrm>
        <a:graphic>
          <a:graphicData uri="http://schemas.openxmlformats.org/presentationml/2006/ole">
            <p:oleObj spid="_x0000_s188442" name="Equation" r:id="rId4" imgW="1473200" imgH="228600" progId="">
              <p:embed/>
            </p:oleObj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994" y="3923834"/>
            <a:ext cx="2730724" cy="2930580"/>
          </a:xfrm>
          <a:prstGeom prst="rect">
            <a:avLst/>
          </a:prstGeom>
        </p:spPr>
      </p:pic>
      <p:pic>
        <p:nvPicPr>
          <p:cNvPr id="7" name="Picture 4" descr="gamma deca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47351" y="4376134"/>
            <a:ext cx="3132403" cy="2045748"/>
          </a:xfrm>
          <a:prstGeom prst="rect">
            <a:avLst/>
          </a:prstGeom>
        </p:spPr>
      </p:pic>
      <p:sp>
        <p:nvSpPr>
          <p:cNvPr id="8" name="WordArt 15"/>
          <p:cNvSpPr>
            <a:spLocks noChangeArrowheads="1" noChangeShapeType="1" noTextEdit="1"/>
          </p:cNvSpPr>
          <p:nvPr/>
        </p:nvSpPr>
        <p:spPr bwMode="auto">
          <a:xfrm>
            <a:off x="4006850" y="93719"/>
            <a:ext cx="3805093" cy="6188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Гама распад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9565" y="973258"/>
            <a:ext cx="110928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Гама распад је једна врста деексцитације језгра</a:t>
            </a:r>
            <a:r>
              <a:rPr lang="sr-Latn-RS" sz="2400" dirty="0"/>
              <a:t>. </a:t>
            </a:r>
            <a:r>
              <a:rPr lang="ru-RU" sz="2400" dirty="0"/>
              <a:t>До емисије гама зрака долази када језгро прелази из побуђеног стања у основно стање или у неко побуђено стање ниже енергије него почетно. Кванти гама зрачења су фотони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1096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/>
          <p:cNvSpPr>
            <a:spLocks noGrp="1"/>
          </p:cNvSpPr>
          <p:nvPr>
            <p:ph sz="half" idx="1"/>
          </p:nvPr>
        </p:nvSpPr>
        <p:spPr>
          <a:xfrm>
            <a:off x="711200" y="1427345"/>
            <a:ext cx="11053170" cy="381486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Пролазећи кроз материјалну средину, јонизујуће зрачење интерр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агује са атомима и молекулима средине</a:t>
            </a:r>
          </a:p>
          <a:p>
            <a:pPr>
              <a:defRPr/>
            </a:pP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Последица: Јонизујуће зрачење губи енергију</a:t>
            </a:r>
          </a:p>
          <a:p>
            <a:pPr>
              <a:defRPr/>
            </a:pP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Последица: Материјална средина се мења физички, хемијски, а жива материја и </a:t>
            </a:r>
            <a:r>
              <a:rPr lang="sr-Cyrl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биолошки</a:t>
            </a:r>
            <a:endParaRPr lang="sr-Cyrl-R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sr-Cyrl-R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00" indent="-360000">
              <a:buFont typeface="Wingdings" panose="05000000000000000000" pitchFamily="2" charset="2"/>
              <a:buChar char="q"/>
              <a:defRPr/>
            </a:pPr>
            <a:r>
              <a:rPr lang="sr-Cyrl-RS" sz="2800" b="1" dirty="0">
                <a:latin typeface="Arial" panose="020B0604020202020204" pitchFamily="34" charset="0"/>
                <a:cs typeface="Arial" panose="020B0604020202020204" pitchFamily="34" charset="0"/>
              </a:rPr>
              <a:t>Честична/корпускуларна зрачења </a:t>
            </a:r>
            <a:endParaRPr lang="sr-Cyrl-RS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sr-Cyrl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микросистеми који </a:t>
            </a:r>
            <a:r>
              <a:rPr lang="sr-Cyrl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имају масу</a:t>
            </a: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sr-Latn-R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2000" indent="-360000">
              <a:buFont typeface="Wingdings" panose="05000000000000000000" pitchFamily="2" charset="2"/>
              <a:buChar char="q"/>
              <a:defRPr/>
            </a:pPr>
            <a:r>
              <a:rPr lang="sr-Cyrl-RS" sz="2800" b="1" dirty="0">
                <a:latin typeface="Arial" panose="020B0604020202020204" pitchFamily="34" charset="0"/>
                <a:cs typeface="Arial" panose="020B0604020202020204" pitchFamily="34" charset="0"/>
              </a:rPr>
              <a:t>Електромагнетна/квантна зрачења </a:t>
            </a:r>
            <a:endParaRPr lang="sr-Cyrl-RS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r-Cyrl-RS" sz="2800" dirty="0" err="1">
                <a:latin typeface="Arial" panose="020B0604020202020204" pitchFamily="34" charset="0"/>
                <a:cs typeface="Arial" panose="020B0604020202020204" pitchFamily="34" charset="0"/>
              </a:rPr>
              <a:t>микросистеми</a:t>
            </a:r>
            <a:r>
              <a:rPr lang="sr-Cyrl-RS" sz="2800" dirty="0">
                <a:latin typeface="Arial" panose="020B0604020202020204" pitchFamily="34" charset="0"/>
                <a:cs typeface="Arial" panose="020B0604020202020204" pitchFamily="34" charset="0"/>
              </a:rPr>
              <a:t> немају масу већ само енергију)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WordArt 15"/>
          <p:cNvSpPr>
            <a:spLocks noChangeArrowheads="1" noChangeShapeType="1" noTextEdit="1"/>
          </p:cNvSpPr>
          <p:nvPr/>
        </p:nvSpPr>
        <p:spPr bwMode="auto">
          <a:xfrm>
            <a:off x="3364706" y="1103711"/>
            <a:ext cx="5668566" cy="4321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" name="WordArt 20"/>
          <p:cNvSpPr>
            <a:spLocks noChangeArrowheads="1" noChangeShapeType="1" noTextEdit="1"/>
          </p:cNvSpPr>
          <p:nvPr/>
        </p:nvSpPr>
        <p:spPr bwMode="auto">
          <a:xfrm>
            <a:off x="3225121" y="1063567"/>
            <a:ext cx="5947736" cy="5228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7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29946" y="350524"/>
            <a:ext cx="73389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Интеракција зрачења са материјом</a:t>
            </a:r>
          </a:p>
        </p:txBody>
      </p:sp>
    </p:spTree>
    <p:extLst>
      <p:ext uri="{BB962C8B-B14F-4D97-AF65-F5344CB8AC3E}">
        <p14:creationId xmlns="" xmlns:p14="http://schemas.microsoft.com/office/powerpoint/2010/main" val="5315845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8883"/>
    </mc:Choice>
    <mc:Fallback>
      <p:transition spd="slow" advTm="28883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682388" y="1388341"/>
            <a:ext cx="1086361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sr-Cyrl-C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sr-Latn-C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основи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уношење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организам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мале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количине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неке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хемијске</a:t>
            </a:r>
            <a:r>
              <a:rPr lang="sr-Latn-CS" altLang="en-US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супстанце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која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обележена </a:t>
            </a:r>
            <a:r>
              <a:rPr lang="sr-Cyrl-CS" altLang="en-US" sz="2800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</a:t>
            </a:r>
            <a:r>
              <a:rPr lang="sr-Cyrl-RS" altLang="en-US" sz="2800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активним елементом</a:t>
            </a:r>
            <a:r>
              <a:rPr lang="sr-Latn-R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R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чија је </a:t>
            </a:r>
            <a:r>
              <a:rPr lang="sr-Cyrl-C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биокинетика</a:t>
            </a:r>
            <a:r>
              <a:rPr lang="sr-Latn-C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биодистрибуција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одређена</a:t>
            </a:r>
            <a:r>
              <a:rPr lang="sr-Latn-C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његовим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хемијским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саставом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стањем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органа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ткива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односно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организма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sr-Cyrl-RS" alt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sr-Latn-CS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84631" y="321387"/>
            <a:ext cx="56325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+mn-lt"/>
              </a:rPr>
              <a:t>НУКЛЕАРНА МЕДИЦИНА</a:t>
            </a:r>
          </a:p>
        </p:txBody>
      </p:sp>
      <p:sp>
        <p:nvSpPr>
          <p:cNvPr id="4" name="Rectangle 3"/>
          <p:cNvSpPr/>
          <p:nvPr/>
        </p:nvSpPr>
        <p:spPr>
          <a:xfrm>
            <a:off x="682387" y="3635110"/>
            <a:ext cx="1077993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Региструјући радиактивност одговарајући специфични визуализацини системи нам дају слику просторне дистрибуције примењеног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радиофармацеутика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73970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582682" y="1394562"/>
            <a:ext cx="1093228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Интеракција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подразумева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предају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кинетичке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енергије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(LET)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које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носи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сноп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брзих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пројектила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материји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кроз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коју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пролази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581890" y="2275608"/>
            <a:ext cx="1079730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400" dirty="0" err="1">
                <a:latin typeface="Calibri" pitchFamily="34" charset="0"/>
                <a:cs typeface="Calibri" pitchFamily="34" charset="0"/>
              </a:rPr>
              <a:t>Ако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мета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прими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кинетичку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енергију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енергија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задржи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исту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форму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при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чему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мета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ставља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у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покрет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интеракција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назива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8538400" y="2769362"/>
            <a:ext cx="449781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1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ЕЛАСТИЧНИ</a:t>
            </a:r>
            <a:r>
              <a:rPr lang="en-US" sz="21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СУДАР</a:t>
            </a:r>
            <a:endParaRPr lang="en-US" sz="21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0" name="Group 29"/>
          <p:cNvGrpSpPr>
            <a:grpSpLocks/>
          </p:cNvGrpSpPr>
          <p:nvPr/>
        </p:nvGrpSpPr>
        <p:grpSpPr bwMode="auto">
          <a:xfrm>
            <a:off x="4918491" y="4517890"/>
            <a:ext cx="3030141" cy="1810940"/>
            <a:chOff x="300251" y="4230805"/>
            <a:chExt cx="4039734" cy="2415654"/>
          </a:xfrm>
        </p:grpSpPr>
        <p:sp>
          <p:nvSpPr>
            <p:cNvPr id="11" name="Oval 19"/>
            <p:cNvSpPr>
              <a:spLocks noChangeArrowheads="1"/>
            </p:cNvSpPr>
            <p:nvPr/>
          </p:nvSpPr>
          <p:spPr bwMode="auto">
            <a:xfrm>
              <a:off x="3821373" y="5841241"/>
              <a:ext cx="245660" cy="232012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684610" eaLnBrk="0" hangingPunct="0"/>
              <a:endParaRPr lang="en-US"/>
            </a:p>
          </p:txBody>
        </p:sp>
        <p:grpSp>
          <p:nvGrpSpPr>
            <p:cNvPr id="12" name="Group 28"/>
            <p:cNvGrpSpPr>
              <a:grpSpLocks/>
            </p:cNvGrpSpPr>
            <p:nvPr/>
          </p:nvGrpSpPr>
          <p:grpSpPr bwMode="auto">
            <a:xfrm>
              <a:off x="300251" y="4230805"/>
              <a:ext cx="4039734" cy="2415654"/>
              <a:chOff x="1501254" y="4230805"/>
              <a:chExt cx="4039734" cy="2415654"/>
            </a:xfrm>
          </p:grpSpPr>
          <p:grpSp>
            <p:nvGrpSpPr>
              <p:cNvPr id="13" name="Group 21"/>
              <p:cNvGrpSpPr>
                <a:grpSpLocks/>
              </p:cNvGrpSpPr>
              <p:nvPr/>
            </p:nvGrpSpPr>
            <p:grpSpPr bwMode="auto">
              <a:xfrm>
                <a:off x="1501254" y="4872252"/>
                <a:ext cx="3862315" cy="1774207"/>
                <a:chOff x="1501254" y="4872252"/>
                <a:chExt cx="3862315" cy="1774207"/>
              </a:xfrm>
            </p:grpSpPr>
            <p:sp>
              <p:nvSpPr>
                <p:cNvPr id="16" name="Oval 7"/>
                <p:cNvSpPr>
                  <a:spLocks noChangeArrowheads="1"/>
                </p:cNvSpPr>
                <p:nvPr/>
              </p:nvSpPr>
              <p:spPr bwMode="auto">
                <a:xfrm>
                  <a:off x="2210937" y="5076967"/>
                  <a:ext cx="245660" cy="232012"/>
                </a:xfrm>
                <a:prstGeom prst="ellipse">
                  <a:avLst/>
                </a:prstGeom>
                <a:solidFill>
                  <a:srgbClr val="FF00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684610" eaLnBrk="0" hangingPunct="0"/>
                  <a:endParaRPr lang="en-US"/>
                </a:p>
              </p:txBody>
            </p:sp>
            <p:sp>
              <p:nvSpPr>
                <p:cNvPr id="17" name="Oval 8"/>
                <p:cNvSpPr>
                  <a:spLocks noChangeArrowheads="1"/>
                </p:cNvSpPr>
                <p:nvPr/>
              </p:nvSpPr>
              <p:spPr bwMode="auto">
                <a:xfrm>
                  <a:off x="4763069" y="4872252"/>
                  <a:ext cx="600500" cy="532262"/>
                </a:xfrm>
                <a:prstGeom prst="ellipse">
                  <a:avLst/>
                </a:prstGeom>
                <a:solidFill>
                  <a:srgbClr val="FF00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684610" eaLnBrk="0" hangingPunct="0"/>
                  <a:endParaRPr lang="en-US"/>
                </a:p>
              </p:txBody>
            </p:sp>
            <p:cxnSp>
              <p:nvCxnSpPr>
                <p:cNvPr id="19" name="Straight Connector 10"/>
                <p:cNvCxnSpPr>
                  <a:cxnSpLocks noChangeShapeType="1"/>
                  <a:stCxn id="16" idx="6"/>
                  <a:endCxn id="17" idx="2"/>
                </p:cNvCxnSpPr>
                <p:nvPr/>
              </p:nvCxnSpPr>
              <p:spPr bwMode="auto">
                <a:xfrm flipV="1">
                  <a:off x="2456597" y="5138383"/>
                  <a:ext cx="2306472" cy="54590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</p:cxnSp>
            <p:sp>
              <p:nvSpPr>
                <p:cNvPr id="24" name="Arc 23"/>
                <p:cNvSpPr/>
                <p:nvPr/>
              </p:nvSpPr>
              <p:spPr bwMode="auto">
                <a:xfrm>
                  <a:off x="1501254" y="5186902"/>
                  <a:ext cx="3642904" cy="1459557"/>
                </a:xfrm>
                <a:prstGeom prst="arc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Arial" pitchFamily="34" charset="0"/>
                    <a:cs typeface="+mn-cs"/>
                  </a:endParaRPr>
                </a:p>
              </p:txBody>
            </p:sp>
          </p:grpSp>
          <p:sp>
            <p:nvSpPr>
              <p:cNvPr id="14" name="Rectangle 13"/>
              <p:cNvSpPr/>
              <p:nvPr/>
            </p:nvSpPr>
            <p:spPr>
              <a:xfrm>
                <a:off x="4525237" y="4230805"/>
                <a:ext cx="1015751" cy="6158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b="1" spc="225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Z</a:t>
                </a:r>
                <a:r>
                  <a:rPr lang="sr-Cyrl-RS" sz="2400" b="1" spc="225" baseline="-250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2</a:t>
                </a:r>
                <a:endParaRPr lang="en-US" sz="2400" b="1" spc="225" baseline="-250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cs typeface="+mn-cs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822981" y="4503760"/>
                <a:ext cx="1015751" cy="6158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b="1" spc="225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Z</a:t>
                </a:r>
                <a:r>
                  <a:rPr lang="sr-Cyrl-RS" sz="2400" b="1" spc="225" baseline="-250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1</a:t>
                </a:r>
                <a:endParaRPr lang="en-US" sz="2400" b="1" spc="225" baseline="-250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cs typeface="+mn-cs"/>
                </a:endParaRPr>
              </a:p>
            </p:txBody>
          </p:sp>
        </p:grpSp>
      </p:grp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581890" y="3507799"/>
            <a:ext cx="1007045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У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принципу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ради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о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интеракцији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целим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атомом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.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Како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је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маса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атома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практично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у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језгру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, у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том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случају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је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ова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интеракција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интеракција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језгром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!</a:t>
            </a: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3053335" y="291089"/>
            <a:ext cx="59948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b="1" dirty="0" err="1" smtClean="0"/>
              <a:t>КОРПУСКУЛАРНА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ЗРАЧЕЊА</a:t>
            </a:r>
            <a:endParaRPr lang="en-US" altLang="en-US" sz="3200" b="1" dirty="0"/>
          </a:p>
        </p:txBody>
      </p:sp>
    </p:spTree>
    <p:extLst>
      <p:ext uri="{BB962C8B-B14F-4D97-AF65-F5344CB8AC3E}">
        <p14:creationId xmlns="" xmlns:p14="http://schemas.microsoft.com/office/powerpoint/2010/main" val="11394036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7577"/>
    </mc:Choice>
    <mc:Fallback>
      <p:transition spd="slow" advTm="37577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0028" y="3271656"/>
            <a:ext cx="2854940" cy="2981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 Box 2"/>
          <p:cNvSpPr txBox="1">
            <a:spLocks noChangeArrowheads="1"/>
          </p:cNvSpPr>
          <p:nvPr/>
        </p:nvSpPr>
        <p:spPr bwMode="auto">
          <a:xfrm>
            <a:off x="1097564" y="2421733"/>
            <a:ext cx="76094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  <a:buFont typeface="Arial" charset="0"/>
              <a:buChar char="•"/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Нееластични</a:t>
            </a:r>
            <a:r>
              <a:rPr lang="sr-Latn-C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судари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омотачем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4279" name="Text Box 2"/>
          <p:cNvSpPr txBox="1">
            <a:spLocks noChangeArrowheads="1"/>
          </p:cNvSpPr>
          <p:nvPr/>
        </p:nvSpPr>
        <p:spPr bwMode="auto">
          <a:xfrm>
            <a:off x="7695396" y="3709837"/>
            <a:ext cx="47275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000" b="1" dirty="0" err="1">
                <a:latin typeface="Calibri" pitchFamily="34" charset="0"/>
                <a:cs typeface="Calibri" pitchFamily="34" charset="0"/>
              </a:rPr>
              <a:t>Кинетичку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енергију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упадне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апсорбује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електрон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што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узрокује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ексцитацију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или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јонизацију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атома</a:t>
            </a:r>
            <a:endParaRPr 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4280" name="Text Box 2"/>
          <p:cNvSpPr txBox="1">
            <a:spLocks noChangeArrowheads="1"/>
          </p:cNvSpPr>
          <p:nvPr/>
        </p:nvSpPr>
        <p:spPr bwMode="auto">
          <a:xfrm>
            <a:off x="5161255" y="5495925"/>
            <a:ext cx="3306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b="1">
                <a:latin typeface="Calibri" pitchFamily="34" charset="0"/>
                <a:cs typeface="Calibri" pitchFamily="34" charset="0"/>
              </a:rPr>
              <a:t>10</a:t>
            </a:r>
            <a:r>
              <a:rPr lang="en-US" b="1" baseline="30000">
                <a:latin typeface="Calibri" pitchFamily="34" charset="0"/>
                <a:cs typeface="Calibri" pitchFamily="34" charset="0"/>
              </a:rPr>
              <a:t>-14</a:t>
            </a:r>
            <a:r>
              <a:rPr lang="en-US" b="1">
                <a:latin typeface="Calibri" pitchFamily="34" charset="0"/>
                <a:cs typeface="Calibri" pitchFamily="34" charset="0"/>
              </a:rPr>
              <a:t>-10</a:t>
            </a:r>
            <a:r>
              <a:rPr lang="en-US" b="1" baseline="30000">
                <a:latin typeface="Calibri" pitchFamily="34" charset="0"/>
                <a:cs typeface="Calibri" pitchFamily="34" charset="0"/>
              </a:rPr>
              <a:t>-8</a:t>
            </a:r>
            <a:r>
              <a:rPr lang="en-US" b="1">
                <a:latin typeface="Calibri" pitchFamily="34" charset="0"/>
                <a:cs typeface="Calibri" pitchFamily="34" charset="0"/>
              </a:rPr>
              <a:t> секунди</a:t>
            </a:r>
          </a:p>
        </p:txBody>
      </p:sp>
      <p:sp>
        <p:nvSpPr>
          <p:cNvPr id="54281" name="Text Box 2"/>
          <p:cNvSpPr txBox="1">
            <a:spLocks noChangeArrowheads="1"/>
          </p:cNvSpPr>
          <p:nvPr/>
        </p:nvSpPr>
        <p:spPr bwMode="auto">
          <a:xfrm>
            <a:off x="4381078" y="5403056"/>
            <a:ext cx="17649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b="1">
                <a:latin typeface="Calibri" pitchFamily="34" charset="0"/>
                <a:cs typeface="Calibri" pitchFamily="34" charset="0"/>
              </a:rPr>
              <a:t>X</a:t>
            </a:r>
            <a:r>
              <a:rPr lang="en-US" b="1" baseline="-25000">
                <a:latin typeface="Calibri" pitchFamily="34" charset="0"/>
                <a:cs typeface="Calibri" pitchFamily="34" charset="0"/>
              </a:rPr>
              <a:t>K</a:t>
            </a:r>
            <a:r>
              <a:rPr lang="en-US" b="1">
                <a:latin typeface="Calibri" pitchFamily="34" charset="0"/>
                <a:cs typeface="Calibri" pitchFamily="34" charset="0"/>
              </a:rPr>
              <a:t> или X</a:t>
            </a:r>
            <a:r>
              <a:rPr lang="en-US" b="1" baseline="-25000">
                <a:latin typeface="Calibri" pitchFamily="34" charset="0"/>
                <a:cs typeface="Calibri" pitchFamily="34" charset="0"/>
              </a:rPr>
              <a:t>L</a:t>
            </a:r>
          </a:p>
        </p:txBody>
      </p:sp>
      <p:cxnSp>
        <p:nvCxnSpPr>
          <p:cNvPr id="54282" name="Straight Connector 53"/>
          <p:cNvCxnSpPr>
            <a:cxnSpLocks noChangeShapeType="1"/>
          </p:cNvCxnSpPr>
          <p:nvPr/>
        </p:nvCxnSpPr>
        <p:spPr bwMode="auto">
          <a:xfrm>
            <a:off x="4531521" y="4861324"/>
            <a:ext cx="355997" cy="397669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sp>
        <p:nvSpPr>
          <p:cNvPr id="54283" name="Freeform 65"/>
          <p:cNvSpPr>
            <a:spLocks/>
          </p:cNvSpPr>
          <p:nvPr/>
        </p:nvSpPr>
        <p:spPr bwMode="auto">
          <a:xfrm>
            <a:off x="2723152" y="5581665"/>
            <a:ext cx="1311816" cy="950909"/>
          </a:xfrm>
          <a:custGeom>
            <a:avLst/>
            <a:gdLst>
              <a:gd name="T0" fmla="*/ 0 w 1137684"/>
              <a:gd name="T1" fmla="*/ 150733 h 585289"/>
              <a:gd name="T2" fmla="*/ 184259 w 1137684"/>
              <a:gd name="T3" fmla="*/ 150733 h 585289"/>
              <a:gd name="T4" fmla="*/ 255128 w 1137684"/>
              <a:gd name="T5" fmla="*/ 595979 h 585289"/>
              <a:gd name="T6" fmla="*/ 368519 w 1137684"/>
              <a:gd name="T7" fmla="*/ 645446 h 585289"/>
              <a:gd name="T8" fmla="*/ 396867 w 1137684"/>
              <a:gd name="T9" fmla="*/ 744394 h 585289"/>
              <a:gd name="T10" fmla="*/ 439389 w 1137684"/>
              <a:gd name="T11" fmla="*/ 991750 h 585289"/>
              <a:gd name="T12" fmla="*/ 481910 w 1137684"/>
              <a:gd name="T13" fmla="*/ 1041223 h 585289"/>
              <a:gd name="T14" fmla="*/ 609473 w 1137684"/>
              <a:gd name="T15" fmla="*/ 1090692 h 585289"/>
              <a:gd name="T16" fmla="*/ 623648 w 1137684"/>
              <a:gd name="T17" fmla="*/ 1239111 h 585289"/>
              <a:gd name="T18" fmla="*/ 666169 w 1137684"/>
              <a:gd name="T19" fmla="*/ 1288584 h 585289"/>
              <a:gd name="T20" fmla="*/ 822082 w 1137684"/>
              <a:gd name="T21" fmla="*/ 1338051 h 585289"/>
              <a:gd name="T22" fmla="*/ 921297 w 1137684"/>
              <a:gd name="T23" fmla="*/ 1733829 h 585289"/>
              <a:gd name="T24" fmla="*/ 1105557 w 1137684"/>
              <a:gd name="T25" fmla="*/ 1783297 h 585289"/>
              <a:gd name="T26" fmla="*/ 1133903 w 1137684"/>
              <a:gd name="T27" fmla="*/ 1931714 h 585289"/>
              <a:gd name="T28" fmla="*/ 1190598 w 1137684"/>
              <a:gd name="T29" fmla="*/ 2179073 h 585289"/>
              <a:gd name="T30" fmla="*/ 1303990 w 1137684"/>
              <a:gd name="T31" fmla="*/ 2228542 h 585289"/>
              <a:gd name="T32" fmla="*/ 1346510 w 1137684"/>
              <a:gd name="T33" fmla="*/ 2525373 h 585289"/>
              <a:gd name="T34" fmla="*/ 1502423 w 1137684"/>
              <a:gd name="T35" fmla="*/ 2624318 h 585289"/>
              <a:gd name="T36" fmla="*/ 1516598 w 1137684"/>
              <a:gd name="T37" fmla="*/ 2723261 h 58528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137684"/>
              <a:gd name="T58" fmla="*/ 0 h 585289"/>
              <a:gd name="T59" fmla="*/ 1137684 w 1137684"/>
              <a:gd name="T60" fmla="*/ 585289 h 58528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137684" h="585289">
                <a:moveTo>
                  <a:pt x="0" y="32396"/>
                </a:moveTo>
                <a:cubicBezTo>
                  <a:pt x="46198" y="16996"/>
                  <a:pt x="82687" y="0"/>
                  <a:pt x="138223" y="32396"/>
                </a:cubicBezTo>
                <a:cubicBezTo>
                  <a:pt x="244282" y="94263"/>
                  <a:pt x="89949" y="91203"/>
                  <a:pt x="191386" y="128089"/>
                </a:cubicBezTo>
                <a:cubicBezTo>
                  <a:pt x="218240" y="137854"/>
                  <a:pt x="248093" y="135177"/>
                  <a:pt x="276447" y="138721"/>
                </a:cubicBezTo>
                <a:cubicBezTo>
                  <a:pt x="283535" y="145810"/>
                  <a:pt x="292554" y="151391"/>
                  <a:pt x="297712" y="159987"/>
                </a:cubicBezTo>
                <a:cubicBezTo>
                  <a:pt x="316530" y="191352"/>
                  <a:pt x="295932" y="192942"/>
                  <a:pt x="329610" y="213149"/>
                </a:cubicBezTo>
                <a:cubicBezTo>
                  <a:pt x="339220" y="218915"/>
                  <a:pt x="350875" y="220238"/>
                  <a:pt x="361507" y="223782"/>
                </a:cubicBezTo>
                <a:cubicBezTo>
                  <a:pt x="439568" y="197762"/>
                  <a:pt x="409453" y="186667"/>
                  <a:pt x="457200" y="234414"/>
                </a:cubicBezTo>
                <a:cubicBezTo>
                  <a:pt x="460744" y="245047"/>
                  <a:pt x="459908" y="258387"/>
                  <a:pt x="467833" y="266312"/>
                </a:cubicBezTo>
                <a:cubicBezTo>
                  <a:pt x="475758" y="274237"/>
                  <a:pt x="488635" y="275360"/>
                  <a:pt x="499730" y="276945"/>
                </a:cubicBezTo>
                <a:cubicBezTo>
                  <a:pt x="538484" y="282481"/>
                  <a:pt x="577703" y="284033"/>
                  <a:pt x="616689" y="287577"/>
                </a:cubicBezTo>
                <a:cubicBezTo>
                  <a:pt x="627491" y="303780"/>
                  <a:pt x="657362" y="366309"/>
                  <a:pt x="691117" y="372638"/>
                </a:cubicBezTo>
                <a:cubicBezTo>
                  <a:pt x="736536" y="381154"/>
                  <a:pt x="783266" y="379726"/>
                  <a:pt x="829340" y="383270"/>
                </a:cubicBezTo>
                <a:cubicBezTo>
                  <a:pt x="836428" y="393903"/>
                  <a:pt x="844890" y="403738"/>
                  <a:pt x="850605" y="415168"/>
                </a:cubicBezTo>
                <a:cubicBezTo>
                  <a:pt x="865528" y="445014"/>
                  <a:pt x="851627" y="457011"/>
                  <a:pt x="893135" y="468331"/>
                </a:cubicBezTo>
                <a:cubicBezTo>
                  <a:pt x="920703" y="475849"/>
                  <a:pt x="949842" y="475419"/>
                  <a:pt x="978196" y="478963"/>
                </a:cubicBezTo>
                <a:cubicBezTo>
                  <a:pt x="983653" y="495336"/>
                  <a:pt x="993118" y="533059"/>
                  <a:pt x="1010093" y="542759"/>
                </a:cubicBezTo>
                <a:cubicBezTo>
                  <a:pt x="1016638" y="546499"/>
                  <a:pt x="1126260" y="563685"/>
                  <a:pt x="1127051" y="564024"/>
                </a:cubicBezTo>
                <a:cubicBezTo>
                  <a:pt x="1134335" y="567146"/>
                  <a:pt x="1134140" y="578201"/>
                  <a:pt x="1137684" y="585289"/>
                </a:cubicBezTo>
              </a:path>
            </a:pathLst>
          </a:custGeom>
          <a:noFill/>
          <a:ln w="22225" cap="flat" cmpd="sng" algn="ctr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6919263" y="3207543"/>
            <a:ext cx="3035553" cy="685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endParaRPr lang="en-US" sz="3000" b="1"/>
          </a:p>
        </p:txBody>
      </p:sp>
      <p:sp>
        <p:nvSpPr>
          <p:cNvPr id="54285" name="Rectangle 97"/>
          <p:cNvSpPr>
            <a:spLocks noChangeArrowheads="1"/>
          </p:cNvSpPr>
          <p:nvPr/>
        </p:nvSpPr>
        <p:spPr bwMode="auto">
          <a:xfrm>
            <a:off x="1900380" y="2849165"/>
            <a:ext cx="213458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/>
            <a:r>
              <a:rPr lang="en-US" sz="21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ексцитација</a:t>
            </a:r>
            <a:endParaRPr lang="en-US" sz="21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428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9034" y="3150393"/>
            <a:ext cx="3073577" cy="299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7" name="Rectangle 96"/>
          <p:cNvSpPr>
            <a:spLocks noChangeArrowheads="1"/>
          </p:cNvSpPr>
          <p:nvPr/>
        </p:nvSpPr>
        <p:spPr bwMode="auto">
          <a:xfrm>
            <a:off x="5114740" y="2849165"/>
            <a:ext cx="188375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/>
            <a:r>
              <a:rPr lang="en-US" sz="21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јонизација</a:t>
            </a:r>
            <a:endParaRPr lang="en-US" sz="21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2109" y="1029439"/>
            <a:ext cx="1054792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400" dirty="0" err="1">
                <a:latin typeface="Calibri" pitchFamily="34" charset="0"/>
                <a:cs typeface="Calibri" pitchFamily="34" charset="0"/>
              </a:rPr>
              <a:t>Уколико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мета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приликом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преноса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кинетичке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енергије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утроши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ту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енергију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на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промену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стања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интеракција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назива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8103963" y="1479809"/>
            <a:ext cx="4741109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1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НЕЕЛАСТИЧНИ</a:t>
            </a:r>
            <a:r>
              <a:rPr lang="en-US" sz="21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СУДАР</a:t>
            </a:r>
            <a:endParaRPr lang="en-US" sz="21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3053335" y="291089"/>
            <a:ext cx="59948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b="1" dirty="0" err="1" smtClean="0"/>
              <a:t>КОРПУСКУЛАРНА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ЗРАЧЕЊА</a:t>
            </a:r>
            <a:endParaRPr lang="en-US" altLang="en-US" sz="3200" b="1" dirty="0"/>
          </a:p>
        </p:txBody>
      </p:sp>
    </p:spTree>
    <p:extLst>
      <p:ext uri="{BB962C8B-B14F-4D97-AF65-F5344CB8AC3E}">
        <p14:creationId xmlns="" xmlns:p14="http://schemas.microsoft.com/office/powerpoint/2010/main" val="299935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953168" y="3467423"/>
            <a:ext cx="6782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 err="1">
                <a:latin typeface="Tahoma" panose="020B0604030504040204" pitchFamily="34" charset="0"/>
              </a:rPr>
              <a:t>Нееластични</a:t>
            </a:r>
            <a:r>
              <a:rPr lang="sr-Latn-CS" altLang="en-US" sz="2400" b="1" dirty="0">
                <a:latin typeface="Tahoma" panose="020B0604030504040204" pitchFamily="34" charset="0"/>
              </a:rPr>
              <a:t> </a:t>
            </a:r>
            <a:r>
              <a:rPr lang="en-US" altLang="en-US" sz="2400" b="1" dirty="0" err="1">
                <a:latin typeface="Tahoma" panose="020B0604030504040204" pitchFamily="34" charset="0"/>
              </a:rPr>
              <a:t>судари</a:t>
            </a:r>
            <a:endParaRPr lang="en-US" altLang="en-US" sz="2400" b="1" dirty="0">
              <a:latin typeface="Tahoma" panose="020B0604030504040204" pitchFamily="34" charset="0"/>
            </a:endParaRPr>
          </a:p>
        </p:txBody>
      </p:sp>
      <p:sp>
        <p:nvSpPr>
          <p:cNvPr id="48131" name="Text Box 4"/>
          <p:cNvSpPr txBox="1">
            <a:spLocks noChangeArrowheads="1"/>
          </p:cNvSpPr>
          <p:nvPr/>
        </p:nvSpPr>
        <p:spPr bwMode="auto">
          <a:xfrm>
            <a:off x="915663" y="2951952"/>
            <a:ext cx="342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 err="1">
                <a:latin typeface="Tahoma" panose="020B0604030504040204" pitchFamily="34" charset="0"/>
              </a:rPr>
              <a:t>Еластични</a:t>
            </a:r>
            <a:r>
              <a:rPr lang="sr-Latn-CS" altLang="en-US" sz="2400" b="1" dirty="0">
                <a:latin typeface="Tahoma" panose="020B0604030504040204" pitchFamily="34" charset="0"/>
              </a:rPr>
              <a:t> </a:t>
            </a:r>
            <a:r>
              <a:rPr lang="en-US" altLang="en-US" sz="2400" b="1" dirty="0" err="1">
                <a:latin typeface="Tahoma" panose="020B0604030504040204" pitchFamily="34" charset="0"/>
              </a:rPr>
              <a:t>судари</a:t>
            </a:r>
            <a:endParaRPr lang="en-US" altLang="en-US" sz="2400" b="1" dirty="0">
              <a:latin typeface="Tahoma" panose="020B0604030504040204" pitchFamily="34" charset="0"/>
            </a:endParaRPr>
          </a:p>
        </p:txBody>
      </p:sp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3769519" y="5039137"/>
            <a:ext cx="2281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latin typeface="Tahoma" panose="020B0604030504040204" pitchFamily="34" charset="0"/>
              </a:rPr>
              <a:t>Ексцитација</a:t>
            </a:r>
            <a:endParaRPr lang="en-US" altLang="en-US" sz="3000" b="1">
              <a:latin typeface="Tahoma" panose="020B0604030504040204" pitchFamily="34" charset="0"/>
            </a:endParaRP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6199585" y="5039136"/>
            <a:ext cx="22812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000" b="1"/>
              <a:t>Јонизација</a:t>
            </a:r>
          </a:p>
        </p:txBody>
      </p:sp>
      <p:sp>
        <p:nvSpPr>
          <p:cNvPr id="48135" name="WordArt 15"/>
          <p:cNvSpPr>
            <a:spLocks noChangeArrowheads="1" noChangeShapeType="1" noTextEdit="1"/>
          </p:cNvSpPr>
          <p:nvPr/>
        </p:nvSpPr>
        <p:spPr bwMode="auto">
          <a:xfrm>
            <a:off x="3470672" y="964409"/>
            <a:ext cx="5614988" cy="4321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" name="Down Arrow 7"/>
          <p:cNvSpPr/>
          <p:nvPr/>
        </p:nvSpPr>
        <p:spPr>
          <a:xfrm rot="19138477">
            <a:off x="6275592" y="4529375"/>
            <a:ext cx="214313" cy="58936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 rot="19138477">
            <a:off x="3662363" y="4543839"/>
            <a:ext cx="214313" cy="589359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481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528" y="2381350"/>
            <a:ext cx="3919850" cy="181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9" name="Text Box 4"/>
          <p:cNvSpPr txBox="1">
            <a:spLocks noChangeArrowheads="1"/>
          </p:cNvSpPr>
          <p:nvPr/>
        </p:nvSpPr>
        <p:spPr bwMode="auto">
          <a:xfrm>
            <a:off x="2004819" y="4055026"/>
            <a:ext cx="51903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 err="1">
                <a:latin typeface="Tahoma" panose="020B0604030504040204" pitchFamily="34" charset="0"/>
              </a:rPr>
              <a:t>Предавање</a:t>
            </a:r>
            <a:r>
              <a:rPr lang="en-US" altLang="en-US" sz="2400" b="1" dirty="0">
                <a:latin typeface="Tahoma" panose="020B0604030504040204" pitchFamily="34" charset="0"/>
              </a:rPr>
              <a:t> </a:t>
            </a:r>
            <a:r>
              <a:rPr lang="en-US" altLang="en-US" sz="2400" b="1" dirty="0" err="1">
                <a:latin typeface="Tahoma" panose="020B0604030504040204" pitchFamily="34" charset="0"/>
              </a:rPr>
              <a:t>енергије</a:t>
            </a:r>
            <a:r>
              <a:rPr lang="en-US" altLang="en-US" sz="2400" b="1" dirty="0">
                <a:latin typeface="Tahoma" panose="020B0604030504040204" pitchFamily="34" charset="0"/>
              </a:rPr>
              <a:t> (LET) </a:t>
            </a:r>
          </a:p>
        </p:txBody>
      </p:sp>
      <p:sp>
        <p:nvSpPr>
          <p:cNvPr id="48140" name="Rectangle 11"/>
          <p:cNvSpPr>
            <a:spLocks noChangeArrowheads="1"/>
          </p:cNvSpPr>
          <p:nvPr/>
        </p:nvSpPr>
        <p:spPr bwMode="auto">
          <a:xfrm>
            <a:off x="3053335" y="291089"/>
            <a:ext cx="59948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b="1" dirty="0" err="1" smtClean="0"/>
              <a:t>КОРПУСКУЛАРНА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ЗРАЧЕЊА</a:t>
            </a:r>
            <a:endParaRPr lang="en-US" altLang="en-US" sz="3200" b="1" dirty="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46546" y="1107564"/>
            <a:ext cx="106218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defTabSz="684610" eaLnBrk="0" hangingPunct="0">
              <a:spcBef>
                <a:spcPct val="50000"/>
              </a:spcBef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Интеракција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подразумева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предају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кинетичке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енергије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(LET)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које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носи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сноп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брзих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пројектила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материји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атомима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и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молекулима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кроз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коју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пролази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="" xmlns:p14="http://schemas.microsoft.com/office/powerpoint/2010/main" val="306855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3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14"/>
          <p:cNvSpPr>
            <a:spLocks noChangeArrowheads="1"/>
          </p:cNvSpPr>
          <p:nvPr/>
        </p:nvSpPr>
        <p:spPr bwMode="auto">
          <a:xfrm>
            <a:off x="1152814" y="3659769"/>
            <a:ext cx="859155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2900" defTabSz="912813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Фотоефекат</a:t>
            </a:r>
            <a:endParaRPr lang="en-US" sz="26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marL="341313" indent="-342900" defTabSz="912813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Комптонов</a:t>
            </a:r>
            <a:r>
              <a:rPr lang="en-US" sz="2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ефекат</a:t>
            </a:r>
            <a:endParaRPr lang="en-US" sz="26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marL="341313" indent="-342900" defTabSz="912813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Стварање</a:t>
            </a:r>
            <a:r>
              <a:rPr lang="en-US" sz="2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парова</a:t>
            </a:r>
            <a:endParaRPr lang="en-US" sz="26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marL="341313" indent="-342900" defTabSz="912813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 err="1">
                <a:latin typeface="Calibri" pitchFamily="34" charset="0"/>
                <a:cs typeface="Calibri" pitchFamily="34" charset="0"/>
              </a:rPr>
              <a:t>Кохерентно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b="1" dirty="0" err="1">
                <a:latin typeface="Calibri" pitchFamily="34" charset="0"/>
                <a:cs typeface="Calibri" pitchFamily="34" charset="0"/>
              </a:rPr>
              <a:t>расејање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 – </a:t>
            </a:r>
            <a:r>
              <a:rPr lang="en-US" sz="2600" b="1" dirty="0" err="1">
                <a:latin typeface="Calibri" pitchFamily="34" charset="0"/>
                <a:cs typeface="Calibri" pitchFamily="34" charset="0"/>
              </a:rPr>
              <a:t>Рејлијево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600" b="1" dirty="0" err="1">
                <a:latin typeface="Calibri" pitchFamily="34" charset="0"/>
                <a:cs typeface="Calibri" pitchFamily="34" charset="0"/>
              </a:rPr>
              <a:t>Raylegh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) </a:t>
            </a:r>
            <a:r>
              <a:rPr lang="en-US" sz="2600" b="1" dirty="0" err="1">
                <a:latin typeface="Calibri" pitchFamily="34" charset="0"/>
                <a:cs typeface="Calibri" pitchFamily="34" charset="0"/>
              </a:rPr>
              <a:t>расејање</a:t>
            </a:r>
            <a:endParaRPr lang="en-US" sz="2600" b="1" dirty="0">
              <a:latin typeface="Calibri" pitchFamily="34" charset="0"/>
              <a:cs typeface="Calibri" pitchFamily="34" charset="0"/>
            </a:endParaRPr>
          </a:p>
          <a:p>
            <a:pPr marL="341313" indent="-342900" defTabSz="912813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 err="1">
                <a:latin typeface="Calibri" pitchFamily="34" charset="0"/>
                <a:cs typeface="Calibri" pitchFamily="34" charset="0"/>
              </a:rPr>
              <a:t>Фотодезинтеграција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600" b="1" dirty="0" err="1">
                <a:latin typeface="Calibri" pitchFamily="34" charset="0"/>
                <a:cs typeface="Calibri" pitchFamily="34" charset="0"/>
              </a:rPr>
              <a:t>при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 Е&gt;10 </a:t>
            </a:r>
            <a:r>
              <a:rPr lang="en-US" sz="2600" b="1" dirty="0" err="1">
                <a:latin typeface="Calibri" pitchFamily="34" charset="0"/>
                <a:cs typeface="Calibri" pitchFamily="34" charset="0"/>
              </a:rPr>
              <a:t>MeV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7468072" y="6247623"/>
            <a:ext cx="2573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800" b="1" dirty="0" err="1">
                <a:solidFill>
                  <a:srgbClr val="FF0000"/>
                </a:solidFill>
              </a:rPr>
              <a:t>Јонизација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Down Arrow 12"/>
          <p:cNvSpPr/>
          <p:nvPr/>
        </p:nvSpPr>
        <p:spPr>
          <a:xfrm rot="19138477">
            <a:off x="8208964" y="5586414"/>
            <a:ext cx="395287" cy="6064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" t="7752" r="-76" b="31275"/>
          <a:stretch/>
        </p:blipFill>
        <p:spPr>
          <a:xfrm>
            <a:off x="2413579" y="1135779"/>
            <a:ext cx="7201476" cy="2269556"/>
          </a:xfrm>
          <a:prstGeom prst="rect">
            <a:avLst/>
          </a:prstGeom>
        </p:spPr>
      </p:pic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2667001" y="216002"/>
            <a:ext cx="65745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 err="1" smtClean="0"/>
              <a:t>ЕЛЕКТРОМАГНАТНА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ЗРАЧЕЊА</a:t>
            </a:r>
            <a:endParaRPr lang="en-US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15"/>
          <p:cNvSpPr>
            <a:spLocks noChangeArrowheads="1" noChangeShapeType="1" noTextEdit="1"/>
          </p:cNvSpPr>
          <p:nvPr/>
        </p:nvSpPr>
        <p:spPr bwMode="auto">
          <a:xfrm>
            <a:off x="3364705" y="1103711"/>
            <a:ext cx="8474229" cy="44576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9155" name="Text Box 8"/>
          <p:cNvSpPr txBox="1">
            <a:spLocks noChangeArrowheads="1"/>
          </p:cNvSpPr>
          <p:nvPr/>
        </p:nvSpPr>
        <p:spPr bwMode="auto">
          <a:xfrm>
            <a:off x="751684" y="2362997"/>
            <a:ext cx="32376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 dirty="0" err="1">
                <a:latin typeface="Tahoma" panose="020B0604030504040204" pitchFamily="34" charset="0"/>
              </a:rPr>
              <a:t>Комптонов</a:t>
            </a:r>
            <a:r>
              <a:rPr lang="en-US" altLang="en-US" sz="2000" b="1" dirty="0">
                <a:latin typeface="Tahoma" panose="020B0604030504040204" pitchFamily="34" charset="0"/>
              </a:rPr>
              <a:t> </a:t>
            </a:r>
            <a:r>
              <a:rPr lang="en-US" altLang="en-US" sz="2000" b="1" dirty="0" err="1">
                <a:latin typeface="Tahoma" panose="020B0604030504040204" pitchFamily="34" charset="0"/>
              </a:rPr>
              <a:t>ефекат</a:t>
            </a:r>
            <a:endParaRPr lang="en-US" altLang="en-US" sz="2000" b="1" dirty="0">
              <a:latin typeface="Tahoma" panose="020B0604030504040204" pitchFamily="34" charset="0"/>
            </a:endParaRPr>
          </a:p>
        </p:txBody>
      </p:sp>
      <p:sp>
        <p:nvSpPr>
          <p:cNvPr id="49156" name="Text Box 9"/>
          <p:cNvSpPr txBox="1">
            <a:spLocks noChangeArrowheads="1"/>
          </p:cNvSpPr>
          <p:nvPr/>
        </p:nvSpPr>
        <p:spPr bwMode="auto">
          <a:xfrm>
            <a:off x="708525" y="3378409"/>
            <a:ext cx="5690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 dirty="0" err="1">
                <a:latin typeface="Tahoma" panose="020B0604030504040204" pitchFamily="34" charset="0"/>
              </a:rPr>
              <a:t>Фотоелектрични</a:t>
            </a:r>
            <a:r>
              <a:rPr lang="sr-Latn-CS" altLang="en-US" sz="2000" b="1" dirty="0">
                <a:latin typeface="Tahoma" panose="020B0604030504040204" pitchFamily="34" charset="0"/>
              </a:rPr>
              <a:t> </a:t>
            </a:r>
            <a:r>
              <a:rPr lang="en-US" altLang="en-US" sz="2000" b="1" dirty="0" err="1">
                <a:latin typeface="Tahoma" panose="020B0604030504040204" pitchFamily="34" charset="0"/>
              </a:rPr>
              <a:t>ефекат</a:t>
            </a:r>
            <a:endParaRPr lang="en-US" altLang="en-US" sz="2000" b="1" dirty="0">
              <a:latin typeface="Tahoma" panose="020B0604030504040204" pitchFamily="34" charset="0"/>
            </a:endParaRPr>
          </a:p>
        </p:txBody>
      </p:sp>
      <p:sp>
        <p:nvSpPr>
          <p:cNvPr id="49157" name="Text Box 10"/>
          <p:cNvSpPr txBox="1">
            <a:spLocks noChangeArrowheads="1"/>
          </p:cNvSpPr>
          <p:nvPr/>
        </p:nvSpPr>
        <p:spPr bwMode="auto">
          <a:xfrm>
            <a:off x="635001" y="4610679"/>
            <a:ext cx="5690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 dirty="0" err="1">
                <a:latin typeface="Tahoma" panose="020B0604030504040204" pitchFamily="34" charset="0"/>
              </a:rPr>
              <a:t>Ефекат</a:t>
            </a:r>
            <a:r>
              <a:rPr lang="sr-Latn-CS" altLang="en-US" sz="2000" b="1" dirty="0">
                <a:latin typeface="Tahoma" panose="020B0604030504040204" pitchFamily="34" charset="0"/>
              </a:rPr>
              <a:t> </a:t>
            </a:r>
            <a:r>
              <a:rPr lang="en-US" altLang="en-US" sz="2000" b="1" dirty="0" err="1">
                <a:latin typeface="Tahoma" panose="020B0604030504040204" pitchFamily="34" charset="0"/>
              </a:rPr>
              <a:t>стварања</a:t>
            </a:r>
            <a:r>
              <a:rPr lang="sr-Latn-CS" altLang="en-US" sz="2000" b="1" dirty="0">
                <a:latin typeface="Tahoma" panose="020B0604030504040204" pitchFamily="34" charset="0"/>
              </a:rPr>
              <a:t> </a:t>
            </a:r>
            <a:r>
              <a:rPr lang="en-US" altLang="en-US" sz="2000" b="1" dirty="0" err="1">
                <a:latin typeface="Tahoma" panose="020B0604030504040204" pitchFamily="34" charset="0"/>
              </a:rPr>
              <a:t>парова</a:t>
            </a:r>
            <a:endParaRPr lang="en-US" altLang="en-US" sz="2000" b="1" dirty="0">
              <a:latin typeface="Tahoma" panose="020B0604030504040204" pitchFamily="34" charset="0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8059959" y="3680733"/>
            <a:ext cx="28852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200" b="1" dirty="0" err="1"/>
              <a:t>Јонизација</a:t>
            </a:r>
            <a:endParaRPr lang="en-US" altLang="en-US" sz="3200" b="1" dirty="0"/>
          </a:p>
        </p:txBody>
      </p:sp>
      <p:sp>
        <p:nvSpPr>
          <p:cNvPr id="49160" name="Text Box 4"/>
          <p:cNvSpPr txBox="1">
            <a:spLocks noChangeArrowheads="1"/>
          </p:cNvSpPr>
          <p:nvPr/>
        </p:nvSpPr>
        <p:spPr bwMode="auto">
          <a:xfrm>
            <a:off x="3139155" y="1147020"/>
            <a:ext cx="65447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 dirty="0" err="1">
                <a:latin typeface="Tahoma" panose="020B0604030504040204" pitchFamily="34" charset="0"/>
              </a:rPr>
              <a:t>Предавање</a:t>
            </a:r>
            <a:r>
              <a:rPr lang="en-US" altLang="en-US" sz="2800" b="1" dirty="0">
                <a:latin typeface="Tahoma" panose="020B0604030504040204" pitchFamily="34" charset="0"/>
              </a:rPr>
              <a:t> </a:t>
            </a:r>
            <a:r>
              <a:rPr lang="en-US" altLang="en-US" sz="2800" b="1" dirty="0" err="1">
                <a:latin typeface="Tahoma" panose="020B0604030504040204" pitchFamily="34" charset="0"/>
              </a:rPr>
              <a:t>енергије</a:t>
            </a:r>
            <a:r>
              <a:rPr lang="en-US" altLang="en-US" sz="2800" b="1" dirty="0">
                <a:latin typeface="Tahoma" panose="020B0604030504040204" pitchFamily="34" charset="0"/>
              </a:rPr>
              <a:t> (LET) </a:t>
            </a:r>
          </a:p>
        </p:txBody>
      </p:sp>
      <p:sp>
        <p:nvSpPr>
          <p:cNvPr id="49161" name="Rectangle 14"/>
          <p:cNvSpPr>
            <a:spLocks noChangeArrowheads="1"/>
          </p:cNvSpPr>
          <p:nvPr/>
        </p:nvSpPr>
        <p:spPr bwMode="auto">
          <a:xfrm>
            <a:off x="2667001" y="216002"/>
            <a:ext cx="65745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 err="1" smtClean="0"/>
              <a:t>ЕЛЕКТРОМАГНАТНА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ЗРАЧЕЊА</a:t>
            </a:r>
            <a:endParaRPr lang="en-US" altLang="en-US" sz="3200" b="1" dirty="0"/>
          </a:p>
        </p:txBody>
      </p:sp>
      <p:sp>
        <p:nvSpPr>
          <p:cNvPr id="49162" name="AutoShape 16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2783681" y="748904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3" name="AutoShape 18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2783681" y="748904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4" name="AutoShape 20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2783681" y="748904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5" name="AutoShape 22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2783681" y="748904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6" name="AutoShape 24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2783681" y="748904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16" name="Picture 8" descr="C:\Users\Vladimir\Desktop\Nuclear_Medicine_6-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580" y="1865579"/>
            <a:ext cx="2281336" cy="143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Users\Vladimir\Desktop\SlimMadEmperorshrimp-size_restricted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98" y="3386718"/>
            <a:ext cx="2241470" cy="141464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C:\Users\Vladimir\Desktop\pair_pro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03" y="4820209"/>
            <a:ext cx="2724856" cy="204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Brace 1"/>
          <p:cNvSpPr/>
          <p:nvPr/>
        </p:nvSpPr>
        <p:spPr>
          <a:xfrm>
            <a:off x="7376159" y="2307695"/>
            <a:ext cx="410095" cy="3649760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 b="1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067269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42509"/>
    </mc:Choice>
    <mc:Fallback>
      <p:transition spd="slow" advTm="1425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9"/>
          <p:cNvSpPr txBox="1">
            <a:spLocks noChangeArrowheads="1"/>
          </p:cNvSpPr>
          <p:nvPr/>
        </p:nvSpPr>
        <p:spPr bwMode="auto">
          <a:xfrm>
            <a:off x="2960689" y="311151"/>
            <a:ext cx="64785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600" b="1"/>
              <a:t>Фотоелектрични</a:t>
            </a:r>
            <a:r>
              <a:rPr lang="sr-Latn-CS" altLang="en-US" sz="3600" b="1"/>
              <a:t> </a:t>
            </a:r>
            <a:r>
              <a:rPr lang="en-US" altLang="en-US" sz="3600" b="1"/>
              <a:t>ефекат</a:t>
            </a:r>
          </a:p>
        </p:txBody>
      </p:sp>
      <p:sp>
        <p:nvSpPr>
          <p:cNvPr id="3" name="Rectangle 2"/>
          <p:cNvSpPr/>
          <p:nvPr/>
        </p:nvSpPr>
        <p:spPr>
          <a:xfrm>
            <a:off x="260092" y="1033040"/>
            <a:ext cx="11554691" cy="3034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Уласком у периферију атома, фотон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зрака веће енергије од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енергије</a:t>
            </a:r>
            <a:r>
              <a:rPr lang="sr-Latn-RS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везивања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електрона у путањи К судара се са једним од електрона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</a:t>
            </a:r>
            <a:r>
              <a:rPr lang="sr-Latn-RS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ове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путање и избацује га</a:t>
            </a:r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том судару фотон предаје целокупно енергију електрона и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нестаје</a:t>
            </a:r>
            <a:r>
              <a:rPr lang="sr-Latn-RS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део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енергије троши се за раскидање везе електрона за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језгро</a:t>
            </a:r>
            <a:r>
              <a:rPr lang="sr-Latn-RS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део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енергије је кинетичка енергија фотона</a:t>
            </a:r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Ослобођени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електрон напушта атом и одлази у простор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као</a:t>
            </a:r>
            <a:r>
              <a:rPr lang="sr-Latn-RS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фотоелектрон</a:t>
            </a:r>
            <a:endParaRPr lang="en-GB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8" descr="C:\Users\Vladimir\Desktop\Nuclear_Medicine_6-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409" y="4064089"/>
            <a:ext cx="4155184" cy="261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0721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8"/>
          <p:cNvSpPr txBox="1">
            <a:spLocks noChangeArrowheads="1"/>
          </p:cNvSpPr>
          <p:nvPr/>
        </p:nvSpPr>
        <p:spPr bwMode="auto">
          <a:xfrm>
            <a:off x="3395664" y="312738"/>
            <a:ext cx="5400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b="1"/>
              <a:t>Комптонов ефекат</a:t>
            </a:r>
          </a:p>
        </p:txBody>
      </p:sp>
      <p:pic>
        <p:nvPicPr>
          <p:cNvPr id="7" name="Picture 9" descr="C:\Users\Vladimir\Desktop\SlimMadEmperorshrimp-size_restricted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120" y="3590707"/>
            <a:ext cx="4957762" cy="312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3413" y="1095453"/>
            <a:ext cx="11148291" cy="2651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Настаје у интеракцији фотона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зрака и електрона који се налазе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sr-Latn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удаљеним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путањама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атома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прозрачене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материје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Потребна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енергија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појаву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ове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врсте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расејања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мора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бити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већа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sr-Latn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енергије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којима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електрони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одржавају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својим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путањама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Колико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ће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бити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одступање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иницијалне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путање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фотона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зрака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зависи</a:t>
            </a:r>
            <a:r>
              <a:rPr lang="sr-Latn-R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енергије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коју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фотон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задржао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315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10"/>
          <p:cNvSpPr txBox="1">
            <a:spLocks noChangeArrowheads="1"/>
          </p:cNvSpPr>
          <p:nvPr/>
        </p:nvSpPr>
        <p:spPr bwMode="auto">
          <a:xfrm>
            <a:off x="2765425" y="242888"/>
            <a:ext cx="68135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600" b="1"/>
              <a:t>Ефекат</a:t>
            </a:r>
            <a:r>
              <a:rPr lang="sr-Latn-CS" altLang="en-US" sz="3600" b="1"/>
              <a:t> </a:t>
            </a:r>
            <a:r>
              <a:rPr lang="en-US" altLang="en-US" sz="3600" b="1"/>
              <a:t>стварања</a:t>
            </a:r>
            <a:r>
              <a:rPr lang="sr-Latn-CS" altLang="en-US" sz="3600" b="1"/>
              <a:t> </a:t>
            </a:r>
            <a:r>
              <a:rPr lang="en-US" altLang="en-US" sz="3600" b="1"/>
              <a:t>парова</a:t>
            </a:r>
          </a:p>
        </p:txBody>
      </p:sp>
      <p:pic>
        <p:nvPicPr>
          <p:cNvPr id="11268" name="Picture 7" descr="C:\Users\Vladimir\Desktop\pair_pro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444" y="3975891"/>
            <a:ext cx="3611251" cy="2710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06399" y="1131355"/>
            <a:ext cx="11453092" cy="293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Производња електронског пара није уско везана за ефекте X зрака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јер</a:t>
            </a:r>
            <a:r>
              <a:rPr lang="sr-Latn-RS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то потребна велика енергија зрака од најмање 1.02 </a:t>
            </a:r>
            <a:r>
              <a:rPr lang="sr-Latn-RS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MeV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sr-Latn-RS" sz="20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Када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фотон енергије преко 1.02 </a:t>
            </a:r>
            <a:r>
              <a:rPr lang="sr-Latn-RS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Mev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дође у додир са језгом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он</a:t>
            </a:r>
            <a:r>
              <a:rPr lang="sr-Latn-RS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губи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енергију нестаје и бива замењен паром електрон-позитрон</a:t>
            </a:r>
            <a:endParaRPr lang="en-GB" sz="2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Поситрон и елекртон имају исту масу само супртотна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наелекртисања</a:t>
            </a:r>
            <a:r>
              <a:rPr lang="sr-Latn-RS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(електрон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негативно а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позитрон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позитивно) оба настављају пут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</a:t>
            </a:r>
            <a:r>
              <a:rPr lang="sr-Latn-RS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материји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Ако поситрон наиђе на електроне околине он се спаја са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њим</a:t>
            </a:r>
            <a:r>
              <a:rPr lang="sr-Latn-RS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процесу који се назива анихилација и емитује се фотон енергије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0.511</a:t>
            </a:r>
            <a:r>
              <a:rPr lang="sr-Latn-RS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MeV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која се може прецизно детектовати</a:t>
            </a:r>
            <a:endParaRPr lang="en-GB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85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penetration"/>
          <p:cNvPicPr>
            <a:picLocks noGrp="1" noChangeAspect="1" noChangeArrowheads="1" noCrop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968" y="1100284"/>
            <a:ext cx="8299752" cy="3966548"/>
          </a:xfrm>
        </p:spPr>
      </p:pic>
      <p:sp>
        <p:nvSpPr>
          <p:cNvPr id="50182" name="Rectangle 5"/>
          <p:cNvSpPr>
            <a:spLocks noChangeArrowheads="1"/>
          </p:cNvSpPr>
          <p:nvPr/>
        </p:nvSpPr>
        <p:spPr bwMode="auto">
          <a:xfrm>
            <a:off x="1919968" y="271550"/>
            <a:ext cx="8782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 err="1" smtClean="0"/>
              <a:t>ИНТЕРАКЦИЈА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ЗРАЧЕЊА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СА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МАТЕРИЈОМ</a:t>
            </a:r>
            <a:endParaRPr lang="en-US" altLang="en-US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443448" y="4697500"/>
            <a:ext cx="511998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r-Cyrl-RS" dirty="0" smtClean="0"/>
              <a:t>папир         алуминијум                  олово</a:t>
            </a:r>
            <a:endParaRPr lang="en-GB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431637" y="5546135"/>
            <a:ext cx="90978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Моћ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заустављања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или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зауставна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моћ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/>
              <a:t>представља</a:t>
            </a:r>
            <a:r>
              <a:rPr lang="en-US" sz="2400" dirty="0"/>
              <a:t> </a:t>
            </a:r>
            <a:r>
              <a:rPr lang="en-US" sz="2400" dirty="0" err="1"/>
              <a:t>губитак</a:t>
            </a:r>
            <a:r>
              <a:rPr lang="en-US" sz="2400" dirty="0"/>
              <a:t> </a:t>
            </a:r>
            <a:r>
              <a:rPr lang="en-US" sz="2400" dirty="0" err="1"/>
              <a:t>енергије</a:t>
            </a:r>
            <a:r>
              <a:rPr lang="en-US" sz="2400" dirty="0"/>
              <a:t> </a:t>
            </a:r>
            <a:r>
              <a:rPr lang="en-US" sz="2400" dirty="0" err="1"/>
              <a:t>при</a:t>
            </a:r>
            <a:r>
              <a:rPr lang="en-US" sz="2400" dirty="0"/>
              <a:t> </a:t>
            </a:r>
            <a:r>
              <a:rPr lang="en-US" sz="2400" dirty="0" err="1"/>
              <a:t>проласку</a:t>
            </a:r>
            <a:r>
              <a:rPr lang="en-US" sz="2400" dirty="0"/>
              <a:t> </a:t>
            </a:r>
            <a:r>
              <a:rPr lang="en-US" sz="2400" dirty="0" err="1"/>
              <a:t>зрачења</a:t>
            </a:r>
            <a:r>
              <a:rPr lang="en-US" sz="2400" dirty="0"/>
              <a:t> </a:t>
            </a:r>
            <a:r>
              <a:rPr lang="en-US" sz="2400" dirty="0" err="1"/>
              <a:t>кроз</a:t>
            </a:r>
            <a:r>
              <a:rPr lang="en-US" sz="2400" dirty="0"/>
              <a:t> </a:t>
            </a:r>
            <a:r>
              <a:rPr lang="en-US" sz="2400" dirty="0" err="1"/>
              <a:t>материјал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16891982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74816"/>
    </mc:Choice>
    <mc:Fallback>
      <p:transition spd="slow" advTm="74816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2351617" y="3400425"/>
            <a:ext cx="721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I</a:t>
            </a:r>
            <a:r>
              <a:rPr lang="sr-Latn-CS" sz="3200" b="1" baseline="-25000">
                <a:latin typeface="Times New Roman" pitchFamily="18" charset="0"/>
              </a:rPr>
              <a:t>d</a:t>
            </a:r>
            <a:r>
              <a:rPr lang="en-US" sz="3200" b="1">
                <a:latin typeface="Times New Roman" pitchFamily="18" charset="0"/>
              </a:rPr>
              <a:t>  =  I</a:t>
            </a:r>
            <a:r>
              <a:rPr lang="en-US" sz="3200" b="1" baseline="-25000">
                <a:latin typeface="Times New Roman" pitchFamily="18" charset="0"/>
              </a:rPr>
              <a:t>0 </a:t>
            </a:r>
            <a:r>
              <a:rPr lang="en-US" sz="3200" b="1">
                <a:latin typeface="Times New Roman" pitchFamily="18" charset="0"/>
              </a:rPr>
              <a:t>(0.5)</a:t>
            </a:r>
            <a:r>
              <a:rPr lang="en-US" sz="3200" b="1" baseline="30000">
                <a:latin typeface="Times New Roman" pitchFamily="18" charset="0"/>
              </a:rPr>
              <a:t>N</a:t>
            </a:r>
            <a:endParaRPr lang="en-US" sz="3200" b="1">
              <a:latin typeface="Times New Roman" pitchFamily="18" charset="0"/>
            </a:endParaRP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31800" y="3903663"/>
            <a:ext cx="1016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I</a:t>
            </a:r>
            <a:r>
              <a:rPr lang="sr-Latn-CS" sz="2400" b="1" baseline="-25000">
                <a:latin typeface="Times New Roman" pitchFamily="18" charset="0"/>
              </a:rPr>
              <a:t>d</a:t>
            </a:r>
            <a:r>
              <a:rPr lang="en-US" sz="2400" b="1">
                <a:latin typeface="Times New Roman" pitchFamily="18" charset="0"/>
              </a:rPr>
              <a:t>  =   интензитет иза препреке</a:t>
            </a: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31800" y="4264025"/>
            <a:ext cx="802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I</a:t>
            </a:r>
            <a:r>
              <a:rPr lang="en-US" sz="2400" b="1" baseline="-25000">
                <a:latin typeface="Times New Roman" pitchFamily="18" charset="0"/>
              </a:rPr>
              <a:t>0</a:t>
            </a:r>
            <a:r>
              <a:rPr lang="en-US" sz="2400" b="1">
                <a:latin typeface="Times New Roman" pitchFamily="18" charset="0"/>
              </a:rPr>
              <a:t>  =   иницијални интензитет</a:t>
            </a:r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391585" y="5157788"/>
            <a:ext cx="1085003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N  =  дебљина препреке у полудебљинама</a:t>
            </a:r>
          </a:p>
        </p:txBody>
      </p:sp>
      <p:sp>
        <p:nvSpPr>
          <p:cNvPr id="13319" name="Line 12"/>
          <p:cNvSpPr>
            <a:spLocks noChangeShapeType="1"/>
          </p:cNvSpPr>
          <p:nvPr/>
        </p:nvSpPr>
        <p:spPr bwMode="auto">
          <a:xfrm>
            <a:off x="1488018" y="2114550"/>
            <a:ext cx="322156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0" name="Rectangle 13"/>
          <p:cNvSpPr>
            <a:spLocks noChangeArrowheads="1"/>
          </p:cNvSpPr>
          <p:nvPr/>
        </p:nvSpPr>
        <p:spPr bwMode="auto">
          <a:xfrm>
            <a:off x="4544485" y="1473200"/>
            <a:ext cx="908049" cy="117475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3321" name="Line 14"/>
          <p:cNvSpPr>
            <a:spLocks noChangeShapeType="1"/>
          </p:cNvSpPr>
          <p:nvPr/>
        </p:nvSpPr>
        <p:spPr bwMode="auto">
          <a:xfrm>
            <a:off x="5452534" y="2114550"/>
            <a:ext cx="21463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2" name="Text Box 18"/>
          <p:cNvSpPr txBox="1">
            <a:spLocks noChangeArrowheads="1"/>
          </p:cNvSpPr>
          <p:nvPr/>
        </p:nvSpPr>
        <p:spPr bwMode="auto">
          <a:xfrm>
            <a:off x="1583267" y="2193925"/>
            <a:ext cx="298873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  I</a:t>
            </a:r>
            <a:r>
              <a:rPr lang="en-US" sz="2400" b="1" baseline="-25000">
                <a:latin typeface="Times New Roman" pitchFamily="18" charset="0"/>
              </a:rPr>
              <a:t>0</a:t>
            </a:r>
            <a:r>
              <a:rPr lang="en-US" sz="2400" b="1">
                <a:latin typeface="Times New Roman" pitchFamily="18" charset="0"/>
              </a:rPr>
              <a:t> </a:t>
            </a:r>
          </a:p>
        </p:txBody>
      </p:sp>
      <p:sp>
        <p:nvSpPr>
          <p:cNvPr id="13323" name="Text Box 19"/>
          <p:cNvSpPr txBox="1">
            <a:spLocks noChangeArrowheads="1"/>
          </p:cNvSpPr>
          <p:nvPr/>
        </p:nvSpPr>
        <p:spPr bwMode="auto">
          <a:xfrm>
            <a:off x="4709585" y="2286001"/>
            <a:ext cx="5778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 </a:t>
            </a:r>
            <a:r>
              <a:rPr lang="sr-Latn-CS" sz="2400" b="1">
                <a:latin typeface="Times New Roman" pitchFamily="18" charset="0"/>
              </a:rPr>
              <a:t>N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13324" name="Line 21"/>
          <p:cNvSpPr>
            <a:spLocks noChangeShapeType="1"/>
          </p:cNvSpPr>
          <p:nvPr/>
        </p:nvSpPr>
        <p:spPr bwMode="auto">
          <a:xfrm flipV="1">
            <a:off x="5535084" y="1473201"/>
            <a:ext cx="742949" cy="106363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5" name="Text Box 22"/>
          <p:cNvSpPr txBox="1">
            <a:spLocks noChangeArrowheads="1"/>
          </p:cNvSpPr>
          <p:nvPr/>
        </p:nvSpPr>
        <p:spPr bwMode="auto">
          <a:xfrm>
            <a:off x="6350000" y="1225550"/>
            <a:ext cx="305646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препрека</a:t>
            </a:r>
          </a:p>
        </p:txBody>
      </p:sp>
      <p:sp>
        <p:nvSpPr>
          <p:cNvPr id="13326" name="Text Box 23"/>
          <p:cNvSpPr txBox="1">
            <a:spLocks noChangeArrowheads="1"/>
          </p:cNvSpPr>
          <p:nvPr/>
        </p:nvSpPr>
        <p:spPr bwMode="auto">
          <a:xfrm>
            <a:off x="6383867" y="226695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I</a:t>
            </a:r>
            <a:r>
              <a:rPr lang="sr-Latn-CS" sz="2400" b="1" baseline="-25000">
                <a:latin typeface="Times New Roman" pitchFamily="18" charset="0"/>
              </a:rPr>
              <a:t>d</a:t>
            </a:r>
            <a:endParaRPr lang="en-US" sz="2400" b="1" baseline="-25000">
              <a:latin typeface="Times New Roman" pitchFamily="18" charset="0"/>
            </a:endParaRPr>
          </a:p>
        </p:txBody>
      </p:sp>
      <p:sp>
        <p:nvSpPr>
          <p:cNvPr id="13327" name="Rectangle 25"/>
          <p:cNvSpPr>
            <a:spLocks noChangeArrowheads="1"/>
          </p:cNvSpPr>
          <p:nvPr/>
        </p:nvSpPr>
        <p:spPr bwMode="auto">
          <a:xfrm>
            <a:off x="2393951" y="5743576"/>
            <a:ext cx="64078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 b="1"/>
              <a:t>(0.5)</a:t>
            </a:r>
            <a:r>
              <a:rPr lang="en-US" sz="3600" b="1" baseline="30000"/>
              <a:t>N</a:t>
            </a:r>
            <a:r>
              <a:rPr lang="en-US" sz="3600" b="1"/>
              <a:t>= фактор трансмисије</a:t>
            </a:r>
          </a:p>
        </p:txBody>
      </p:sp>
      <p:graphicFrame>
        <p:nvGraphicFramePr>
          <p:cNvPr id="13314" name="Object 11"/>
          <p:cNvGraphicFramePr>
            <a:graphicFrameLocks noChangeAspect="1"/>
          </p:cNvGraphicFramePr>
          <p:nvPr/>
        </p:nvGraphicFramePr>
        <p:xfrm>
          <a:off x="9199033" y="1444626"/>
          <a:ext cx="1695451" cy="1928813"/>
        </p:xfrm>
        <a:graphic>
          <a:graphicData uri="http://schemas.openxmlformats.org/presentationml/2006/ole">
            <p:oleObj spid="_x0000_s223234" r:id="rId4" imgW="3848100" imgH="5478463" progId="">
              <p:embed/>
            </p:oleObj>
          </a:graphicData>
        </a:graphic>
      </p:graphicFrame>
      <p:sp>
        <p:nvSpPr>
          <p:cNvPr id="13328" name="Text Box 5"/>
          <p:cNvSpPr txBox="1">
            <a:spLocks noChangeArrowheads="1"/>
          </p:cNvSpPr>
          <p:nvPr/>
        </p:nvSpPr>
        <p:spPr bwMode="auto">
          <a:xfrm>
            <a:off x="2345267" y="4711701"/>
            <a:ext cx="9179984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d</a:t>
            </a:r>
            <a:r>
              <a:rPr lang="en-US" sz="2400" b="1" baseline="-25000">
                <a:latin typeface="Times New Roman" pitchFamily="18" charset="0"/>
              </a:rPr>
              <a:t>½</a:t>
            </a:r>
            <a:r>
              <a:rPr lang="en-US" sz="2400" b="1">
                <a:latin typeface="Times New Roman" pitchFamily="18" charset="0"/>
              </a:rPr>
              <a:t>- полудебљина  ( када је I</a:t>
            </a:r>
            <a:r>
              <a:rPr lang="sr-Latn-CS" sz="2400" b="1" baseline="-25000">
                <a:latin typeface="Times New Roman" pitchFamily="18" charset="0"/>
              </a:rPr>
              <a:t>d</a:t>
            </a:r>
            <a:r>
              <a:rPr lang="en-US" sz="2400" b="1">
                <a:latin typeface="Times New Roman" pitchFamily="18" charset="0"/>
              </a:rPr>
              <a:t>  = ½ I</a:t>
            </a:r>
            <a:r>
              <a:rPr lang="en-US" sz="2400" b="1" baseline="-25000">
                <a:latin typeface="Times New Roman" pitchFamily="18" charset="0"/>
              </a:rPr>
              <a:t>0</a:t>
            </a:r>
            <a:r>
              <a:rPr lang="en-US" sz="2400" b="1">
                <a:latin typeface="Times New Roman" pitchFamily="18" charset="0"/>
              </a:rPr>
              <a:t>)</a:t>
            </a:r>
            <a:endParaRPr lang="en-US" sz="2400" b="1" baseline="-2500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1919968" y="271550"/>
            <a:ext cx="8782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 err="1" smtClean="0"/>
              <a:t>ИНТЕРАКЦИЈА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ЗРАЧЕЊА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СА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МАТЕРИЈОМ</a:t>
            </a:r>
            <a:endParaRPr lang="en-US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919536" y="1312855"/>
            <a:ext cx="7129040" cy="5529881"/>
            <a:chOff x="1209" y="1344"/>
            <a:chExt cx="3290" cy="2552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09" y="1344"/>
              <a:ext cx="3290" cy="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9" y="1344"/>
              <a:ext cx="3294" cy="2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27839"/>
            <a:ext cx="3271060" cy="492859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184631" y="321387"/>
            <a:ext cx="56325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+mn-lt"/>
              </a:rPr>
              <a:t>НУКЛЕАРНА МЕДИЦИНА</a:t>
            </a:r>
          </a:p>
        </p:txBody>
      </p:sp>
    </p:spTree>
    <p:extLst>
      <p:ext uri="{BB962C8B-B14F-4D97-AF65-F5344CB8AC3E}">
        <p14:creationId xmlns="" xmlns:p14="http://schemas.microsoft.com/office/powerpoint/2010/main" val="371357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9" descr="Fig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4637" y="4776786"/>
            <a:ext cx="4838129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7789158" y="4192586"/>
            <a:ext cx="391360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 eaLnBrk="0" hangingPunct="0"/>
            <a:r>
              <a:rPr lang="en-US" sz="3200" b="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ЈОНИЗАЦИЈА</a:t>
            </a:r>
            <a:endParaRPr lang="en-US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74854" y="1403351"/>
            <a:ext cx="7275321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buBlip>
                <a:blip r:embed="rId3"/>
              </a:buBlip>
              <a:defRPr/>
            </a:pP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Човек </a:t>
            </a:r>
            <a:r>
              <a:rPr lang="sr-Cyrl-RS" sz="2800" b="1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не поседује чуло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којим би могао да региструје ову врсту зрачења</a:t>
            </a:r>
            <a:endParaRPr lang="en-US" sz="2800" kern="0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endParaRPr lang="en-US" sz="3200" kern="0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6389" name="Text Box 115"/>
          <p:cNvSpPr txBox="1">
            <a:spLocks noChangeArrowheads="1"/>
          </p:cNvSpPr>
          <p:nvPr/>
        </p:nvSpPr>
        <p:spPr bwMode="auto">
          <a:xfrm>
            <a:off x="577684" y="243683"/>
            <a:ext cx="104779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 eaLnBrk="0" hangingPunct="0">
              <a:spcBef>
                <a:spcPct val="50000"/>
              </a:spcBef>
            </a:pP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Детекција</a:t>
            </a:r>
            <a:r>
              <a:rPr lang="sr-Latn-CS" sz="3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jонизујућег</a:t>
            </a:r>
            <a:r>
              <a:rPr lang="sr-Latn-CS" sz="3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зрачења</a:t>
            </a:r>
            <a:endParaRPr lang="en-US" sz="3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6390" name="Picture 10" descr="http://images.clipartpanda.com/sense-of-taste-clipart-9Tzr7GXTE.jpe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61096" y="1478756"/>
            <a:ext cx="3355671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85775" y="2816225"/>
            <a:ext cx="7073900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buBlip>
                <a:blip r:embed="rId3"/>
              </a:buBlip>
              <a:defRPr/>
            </a:pP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Шта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је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јонизација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?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То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је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избацивање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електрона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из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атома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.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Резултат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је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b="1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стварање</a:t>
            </a:r>
            <a:r>
              <a:rPr lang="sr-Latn-C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b="1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слободног</a:t>
            </a:r>
            <a:r>
              <a:rPr lang="sr-Latn-CS" sz="2800" b="1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sr-Cyrl-RS" sz="2800" b="1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наелектрисања</a:t>
            </a:r>
            <a:endParaRPr lang="en-US" sz="2800" b="1" kern="0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77684" y="4699000"/>
            <a:ext cx="6415254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buBlip>
                <a:blip r:embed="rId3"/>
              </a:buBlip>
              <a:defRPr/>
            </a:pPr>
            <a:r>
              <a:rPr lang="sr-Cyrl-RS" sz="2800" kern="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Оно се  може регистровати само посебно конструисаним </a:t>
            </a:r>
            <a:r>
              <a:rPr lang="sr-Cyrl-RS" sz="2800" kern="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уређајима-</a:t>
            </a:r>
            <a:r>
              <a:rPr lang="sr-Cyrl-RS" sz="2800" b="1" kern="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ДЕТЕКТОРИМА</a:t>
            </a:r>
            <a:endParaRPr lang="en-US" sz="3200" kern="0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508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7448" y="1124744"/>
            <a:ext cx="10058400" cy="40507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r-Cyrl-RS" sz="6000" dirty="0" smtClean="0"/>
              <a:t>ХВАЛА НА ПАЖЊИ</a:t>
            </a:r>
            <a:endParaRPr lang="en-GB" sz="6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381" y="2627676"/>
            <a:ext cx="4800533" cy="3600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835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8136" y="0"/>
            <a:ext cx="9375239" cy="66152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35805" y="6581001"/>
            <a:ext cx="10117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/>
              <a:t>http://</a:t>
            </a:r>
            <a:r>
              <a:rPr lang="en-GB" sz="1200" dirty="0" err="1"/>
              <a:t>nuclearmedicineeurope.eu</a:t>
            </a:r>
            <a:r>
              <a:rPr lang="en-GB" sz="1200" dirty="0"/>
              <a:t>/</a:t>
            </a:r>
            <a:r>
              <a:rPr lang="en-GB" sz="1200" dirty="0" err="1"/>
              <a:t>wp</a:t>
            </a:r>
            <a:r>
              <a:rPr lang="en-GB" sz="1200" dirty="0"/>
              <a:t>-content/uploads/2019/09/</a:t>
            </a:r>
            <a:r>
              <a:rPr lang="en-GB" sz="1200" dirty="0" err="1"/>
              <a:t>Hygieia_Public_2019_2mm.pdf</a:t>
            </a:r>
            <a:endParaRPr lang="en-GB" sz="1200" dirty="0"/>
          </a:p>
        </p:txBody>
      </p:sp>
    </p:spTree>
    <p:extLst>
      <p:ext uri="{BB962C8B-B14F-4D97-AF65-F5344CB8AC3E}">
        <p14:creationId xmlns="" xmlns:p14="http://schemas.microsoft.com/office/powerpoint/2010/main" val="309840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699655"/>
          </a:xfrm>
        </p:spPr>
        <p:txBody>
          <a:bodyPr/>
          <a:lstStyle/>
          <a:p>
            <a:pPr algn="ctr"/>
            <a:r>
              <a:rPr lang="sr-Cyrl-R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Клинички сродне гране медицине</a:t>
            </a:r>
            <a:endParaRPr lang="en-GB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599" y="1219199"/>
            <a:ext cx="11173691" cy="542174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sr-Cyrl-R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Дијагностичка радиологија</a:t>
            </a:r>
          </a:p>
          <a:p>
            <a:pPr marL="640080">
              <a:buFont typeface="Wingdings" panose="05000000000000000000" pitchFamily="2" charset="2"/>
              <a:buChar char="Ø"/>
            </a:pPr>
            <a:r>
              <a:rPr lang="sr-Cyrl-R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100% дијагностика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sr-Cyrl-R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Радиотерапија</a:t>
            </a:r>
          </a:p>
          <a:p>
            <a:pPr marL="640080">
              <a:buFont typeface="Wingdings" panose="05000000000000000000" pitchFamily="2" charset="2"/>
              <a:buChar char="Ø"/>
            </a:pPr>
            <a:r>
              <a:rPr lang="sr-Cyrl-R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100% терапија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sr-Cyrl-RS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НУКЛЕАРНА МЕДИЦИНА</a:t>
            </a:r>
          </a:p>
          <a:p>
            <a:pPr marL="640080">
              <a:buFont typeface="Wingdings" panose="05000000000000000000" pitchFamily="2" charset="2"/>
              <a:buChar char="Ø"/>
            </a:pPr>
            <a:r>
              <a:rPr lang="sr-Cyrl-R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70% </a:t>
            </a:r>
            <a:r>
              <a:rPr lang="sr-Latn-RS" sz="2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 vivo </a:t>
            </a:r>
            <a:r>
              <a:rPr lang="sr-Cyrl-R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дијагностика</a:t>
            </a:r>
          </a:p>
          <a:p>
            <a:pPr marL="640080">
              <a:buFont typeface="Wingdings" panose="05000000000000000000" pitchFamily="2" charset="2"/>
              <a:buChar char="Ø"/>
            </a:pPr>
            <a:r>
              <a:rPr lang="sr-Cyrl-R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20% терапија</a:t>
            </a:r>
            <a:endParaRPr lang="sr-Latn-R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7030" indent="0">
              <a:buNone/>
            </a:pPr>
            <a:endParaRPr lang="sr-Cyrl-R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40080">
              <a:buFont typeface="Wingdings" panose="05000000000000000000" pitchFamily="2" charset="2"/>
              <a:buChar char="Ø"/>
            </a:pPr>
            <a:r>
              <a:rPr lang="sr-Cyrl-R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10% </a:t>
            </a:r>
            <a:r>
              <a:rPr lang="sr-Latn-RS" sz="2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 vitro </a:t>
            </a:r>
            <a:r>
              <a:rPr lang="sr-Cyrl-R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лабораторијска дијагностика (хормони, тумор маркери, молекуларна биологија)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143500" y="3958937"/>
            <a:ext cx="6525492" cy="1392382"/>
            <a:chOff x="5444836" y="3418609"/>
            <a:chExt cx="6525492" cy="139238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7797" t="69539" r="5794" b="9179"/>
            <a:stretch/>
          </p:blipFill>
          <p:spPr>
            <a:xfrm>
              <a:off x="5444836" y="3605644"/>
              <a:ext cx="6525492" cy="1205347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9455727" y="3418609"/>
              <a:ext cx="1059873" cy="5818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56" t="31148" r="36933" b="35568"/>
          <a:stretch/>
        </p:blipFill>
        <p:spPr bwMode="auto">
          <a:xfrm>
            <a:off x="5933209" y="1219198"/>
            <a:ext cx="5986855" cy="264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 rot="20011127">
            <a:off x="2017620" y="3166791"/>
            <a:ext cx="811488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5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Јонизујуће</a:t>
            </a:r>
            <a:r>
              <a:rPr lang="en-US" altLang="en-US" sz="5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5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endParaRPr lang="en-US" altLang="en-US" sz="5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107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805218" y="417323"/>
            <a:ext cx="10549719" cy="4895850"/>
          </a:xfrm>
        </p:spPr>
        <p:txBody>
          <a:bodyPr>
            <a:noAutofit/>
          </a:bodyPr>
          <a:lstStyle/>
          <a:p>
            <a:pPr marL="0" indent="0" algn="ctr" eaLnBrk="1" hangingPunct="1">
              <a:buNone/>
              <a:defRPr/>
            </a:pPr>
            <a:r>
              <a:rPr lang="sr-Cyrl-RS" sz="3200" b="1" dirty="0" smtClean="0">
                <a:latin typeface="Tahoma" pitchFamily="34" charset="0"/>
                <a:cs typeface="Tahoma" pitchFamily="34" charset="0"/>
              </a:rPr>
              <a:t>ЗРАЧЕЊЕ</a:t>
            </a:r>
            <a:r>
              <a:rPr lang="hr-HR" sz="32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3200" dirty="0" smtClean="0">
                <a:latin typeface="Tahoma" pitchFamily="34" charset="0"/>
                <a:cs typeface="Tahoma" pitchFamily="34" charset="0"/>
              </a:rPr>
              <a:t>ИЛИ</a:t>
            </a:r>
            <a:r>
              <a:rPr lang="hr-HR" sz="32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3200" i="1" dirty="0" smtClean="0">
                <a:latin typeface="Tahoma" pitchFamily="34" charset="0"/>
                <a:cs typeface="Tahoma" pitchFamily="34" charset="0"/>
              </a:rPr>
              <a:t>РАДИЈАЦИЈА</a:t>
            </a:r>
            <a:r>
              <a:rPr lang="hr-HR" sz="3200" dirty="0" smtClean="0">
                <a:latin typeface="Tahoma" pitchFamily="34" charset="0"/>
                <a:cs typeface="Tahoma" pitchFamily="34" charset="0"/>
              </a:rPr>
              <a:t> </a:t>
            </a:r>
          </a:p>
          <a:p>
            <a:pPr marL="0" indent="0" eaLnBrk="1" hangingPunct="1">
              <a:buNone/>
              <a:defRPr/>
            </a:pPr>
            <a:r>
              <a:rPr lang="sr-Cyrl-RS" sz="2800" dirty="0" smtClean="0">
                <a:latin typeface="Tahoma" pitchFamily="34" charset="0"/>
                <a:cs typeface="Tahoma" pitchFamily="34" charset="0"/>
              </a:rPr>
              <a:t>природна</a:t>
            </a:r>
            <a:r>
              <a:rPr lang="hr-HR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>
                <a:latin typeface="Tahoma" pitchFamily="34" charset="0"/>
                <a:cs typeface="Tahoma" pitchFamily="34" charset="0"/>
              </a:rPr>
              <a:t>појава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>
                <a:latin typeface="Tahoma" pitchFamily="34" charset="0"/>
                <a:cs typeface="Tahoma" pitchFamily="34" charset="0"/>
              </a:rPr>
              <a:t>преноса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>
                <a:latin typeface="Tahoma" pitchFamily="34" charset="0"/>
                <a:cs typeface="Tahoma" pitchFamily="34" charset="0"/>
              </a:rPr>
              <a:t>енергије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>
                <a:latin typeface="Tahoma" pitchFamily="34" charset="0"/>
                <a:cs typeface="Tahoma" pitchFamily="34" charset="0"/>
              </a:rPr>
              <a:t>кроз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>
                <a:latin typeface="Tahoma" pitchFamily="34" charset="0"/>
                <a:cs typeface="Tahoma" pitchFamily="34" charset="0"/>
              </a:rPr>
              <a:t>простор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8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sr-Cyrl-RS" sz="2800" dirty="0" smtClean="0">
                <a:latin typeface="Tahoma" pitchFamily="34" charset="0"/>
                <a:cs typeface="Tahoma" pitchFamily="34" charset="0"/>
              </a:rPr>
              <a:t>електромагнетним</a:t>
            </a:r>
            <a:r>
              <a:rPr lang="hr-HR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 smtClean="0">
                <a:latin typeface="Tahoma" pitchFamily="34" charset="0"/>
                <a:cs typeface="Tahoma" pitchFamily="34" charset="0"/>
              </a:rPr>
              <a:t>зрачењем</a:t>
            </a:r>
            <a:endParaRPr lang="hr-HR" sz="28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8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sr-Cyrl-RS" sz="2800" dirty="0" smtClean="0">
                <a:latin typeface="Tahoma" pitchFamily="34" charset="0"/>
                <a:cs typeface="Tahoma" pitchFamily="34" charset="0"/>
              </a:rPr>
              <a:t>честицама</a:t>
            </a:r>
            <a:endParaRPr lang="hr-HR" sz="28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hr-HR" sz="28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hr-HR" sz="28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defRPr/>
            </a:pPr>
            <a:r>
              <a:rPr lang="sr-Cyrl-RS" sz="2800" b="1" dirty="0" err="1" smtClean="0">
                <a:latin typeface="Tahoma" pitchFamily="34" charset="0"/>
                <a:cs typeface="Tahoma" pitchFamily="34" charset="0"/>
              </a:rPr>
              <a:t>Јонизујуће</a:t>
            </a:r>
            <a:r>
              <a:rPr lang="hr-HR" sz="28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b="1" dirty="0" smtClean="0">
                <a:latin typeface="Tahoma" pitchFamily="34" charset="0"/>
                <a:cs typeface="Tahoma" pitchFamily="34" charset="0"/>
              </a:rPr>
              <a:t>зрачење</a:t>
            </a:r>
            <a:r>
              <a:rPr lang="hr-HR" sz="2800" dirty="0" smtClean="0">
                <a:latin typeface="Tahoma" pitchFamily="34" charset="0"/>
                <a:cs typeface="Tahoma" pitchFamily="34" charset="0"/>
              </a:rPr>
              <a:t> – </a:t>
            </a:r>
            <a:r>
              <a:rPr lang="sr-Cyrl-RS" sz="2800" dirty="0" smtClean="0">
                <a:latin typeface="Tahoma" pitchFamily="34" charset="0"/>
                <a:cs typeface="Tahoma" pitchFamily="34" charset="0"/>
              </a:rPr>
              <a:t>зрачење</a:t>
            </a:r>
            <a:r>
              <a:rPr lang="hr-HR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 smtClean="0">
                <a:latin typeface="Tahoma" pitchFamily="34" charset="0"/>
                <a:cs typeface="Tahoma" pitchFamily="34" charset="0"/>
              </a:rPr>
              <a:t>које</a:t>
            </a:r>
            <a:r>
              <a:rPr lang="hr-HR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 smtClean="0">
                <a:latin typeface="Tahoma" pitchFamily="34" charset="0"/>
                <a:cs typeface="Tahoma" pitchFamily="34" charset="0"/>
              </a:rPr>
              <a:t>јонизује</a:t>
            </a:r>
            <a:r>
              <a:rPr lang="hr-HR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 smtClean="0">
                <a:latin typeface="Tahoma" pitchFamily="34" charset="0"/>
                <a:cs typeface="Tahoma" pitchFamily="34" charset="0"/>
              </a:rPr>
              <a:t>атоме</a:t>
            </a:r>
            <a:r>
              <a:rPr lang="hr-HR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 smtClean="0">
                <a:latin typeface="Tahoma" pitchFamily="34" charset="0"/>
                <a:cs typeface="Tahoma" pitchFamily="34" charset="0"/>
              </a:rPr>
              <a:t>материје</a:t>
            </a:r>
            <a:endParaRPr lang="hr-HR" sz="28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defRPr/>
            </a:pPr>
            <a:r>
              <a:rPr lang="sr-Cyrl-RS" sz="2800" dirty="0" smtClean="0">
                <a:latin typeface="Tahoma" pitchFamily="34" charset="0"/>
                <a:cs typeface="Tahoma" pitchFamily="34" charset="0"/>
              </a:rPr>
              <a:t>Основне</a:t>
            </a:r>
            <a:r>
              <a:rPr lang="hr-HR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>
                <a:latin typeface="Tahoma" pitchFamily="34" charset="0"/>
                <a:cs typeface="Tahoma" pitchFamily="34" charset="0"/>
              </a:rPr>
              <a:t>врсте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 err="1">
                <a:latin typeface="Tahoma" pitchFamily="34" charset="0"/>
                <a:cs typeface="Tahoma" pitchFamily="34" charset="0"/>
              </a:rPr>
              <a:t>јонизујућег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>
                <a:latin typeface="Tahoma" pitchFamily="34" charset="0"/>
                <a:cs typeface="Tahoma" pitchFamily="34" charset="0"/>
              </a:rPr>
              <a:t>зрачења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800" dirty="0">
                <a:latin typeface="Tahoma" pitchFamily="34" charset="0"/>
                <a:cs typeface="Tahoma" pitchFamily="34" charset="0"/>
              </a:rPr>
              <a:t>		- </a:t>
            </a:r>
            <a:r>
              <a:rPr lang="sr-Cyrl-RS" sz="2800" b="1" dirty="0">
                <a:latin typeface="Tahoma" pitchFamily="34" charset="0"/>
                <a:cs typeface="Tahoma" pitchFamily="34" charset="0"/>
              </a:rPr>
              <a:t>електромагнетно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>
                <a:latin typeface="Tahoma" pitchFamily="34" charset="0"/>
                <a:cs typeface="Tahoma" pitchFamily="34" charset="0"/>
              </a:rPr>
              <a:t>или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b="1" dirty="0" err="1">
                <a:latin typeface="Tahoma" pitchFamily="34" charset="0"/>
                <a:cs typeface="Tahoma" pitchFamily="34" charset="0"/>
              </a:rPr>
              <a:t>фотонско</a:t>
            </a:r>
            <a:r>
              <a:rPr lang="hr-HR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b="1" dirty="0">
                <a:latin typeface="Tahoma" pitchFamily="34" charset="0"/>
                <a:cs typeface="Tahoma" pitchFamily="34" charset="0"/>
              </a:rPr>
              <a:t>зрачење</a:t>
            </a:r>
            <a:endParaRPr lang="hr-HR" sz="2800" b="1" dirty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800" dirty="0">
                <a:latin typeface="Tahoma" pitchFamily="34" charset="0"/>
                <a:cs typeface="Tahoma" pitchFamily="34" charset="0"/>
              </a:rPr>
              <a:t>		- </a:t>
            </a:r>
            <a:r>
              <a:rPr lang="sr-Cyrl-RS" sz="2800" b="1" dirty="0">
                <a:latin typeface="Tahoma" pitchFamily="34" charset="0"/>
                <a:cs typeface="Tahoma" pitchFamily="34" charset="0"/>
              </a:rPr>
              <a:t>честично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dirty="0">
                <a:latin typeface="Tahoma" pitchFamily="34" charset="0"/>
                <a:cs typeface="Tahoma" pitchFamily="34" charset="0"/>
              </a:rPr>
              <a:t>или</a:t>
            </a:r>
            <a:r>
              <a:rPr lang="hr-HR" sz="2800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b="1" dirty="0">
                <a:latin typeface="Tahoma" pitchFamily="34" charset="0"/>
                <a:cs typeface="Tahoma" pitchFamily="34" charset="0"/>
              </a:rPr>
              <a:t>корпускуларно</a:t>
            </a:r>
            <a:r>
              <a:rPr lang="hr-HR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800" b="1" dirty="0">
                <a:latin typeface="Tahoma" pitchFamily="34" charset="0"/>
                <a:cs typeface="Tahoma" pitchFamily="34" charset="0"/>
              </a:rPr>
              <a:t>зрачење</a:t>
            </a:r>
            <a:endParaRPr lang="hr-HR" sz="28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224" y="1510739"/>
            <a:ext cx="2751285" cy="15600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364" b="23097"/>
          <a:stretch/>
        </p:blipFill>
        <p:spPr>
          <a:xfrm>
            <a:off x="9406474" y="1510740"/>
            <a:ext cx="2766202" cy="1560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2"/>
          <p:cNvSpPr txBox="1">
            <a:spLocks noChangeArrowheads="1"/>
          </p:cNvSpPr>
          <p:nvPr/>
        </p:nvSpPr>
        <p:spPr>
          <a:xfrm>
            <a:off x="212149" y="179342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2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sr-Cyrl-RS" sz="3600" dirty="0">
                <a:solidFill>
                  <a:schemeClr val="tx1"/>
                </a:solidFill>
              </a:rPr>
              <a:t>ОткудА</a:t>
            </a:r>
            <a:r>
              <a:rPr lang="sr-Latn-CS" sz="3600" dirty="0">
                <a:solidFill>
                  <a:schemeClr val="tx1"/>
                </a:solidFill>
              </a:rPr>
              <a:t> </a:t>
            </a:r>
            <a:r>
              <a:rPr lang="sr-Cyrl-RS" sz="3600" dirty="0">
                <a:solidFill>
                  <a:schemeClr val="tx1"/>
                </a:solidFill>
              </a:rPr>
              <a:t>радијација</a:t>
            </a:r>
            <a:r>
              <a:rPr lang="en-US" sz="3600" dirty="0">
                <a:solidFill>
                  <a:schemeClr val="tx1"/>
                </a:solidFill>
              </a:rPr>
              <a:t>?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252" y="1036592"/>
            <a:ext cx="8433748" cy="5770397"/>
          </a:xfrm>
          <a:prstGeom prst="rect">
            <a:avLst/>
          </a:prstGeom>
        </p:spPr>
      </p:pic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8698874" y="4024255"/>
            <a:ext cx="898600" cy="267896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900" b="1" dirty="0">
                <a:latin typeface="Times New Roman" pitchFamily="18" charset="0"/>
              </a:rPr>
              <a:t>ХРАНА</a:t>
            </a:r>
            <a:endParaRPr lang="en-US" sz="900" dirty="0">
              <a:latin typeface="Times New Roman" pitchFamily="18" charset="0"/>
            </a:endParaRP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6303690" y="3840390"/>
            <a:ext cx="902328" cy="253916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050" b="1" dirty="0">
                <a:latin typeface="Times New Roman" pitchFamily="18" charset="0"/>
              </a:rPr>
              <a:t>КОСМОС</a:t>
            </a:r>
            <a:endParaRPr lang="en-US" sz="1050" dirty="0">
              <a:latin typeface="Times New Roman" pitchFamily="18" charset="0"/>
            </a:endParaRP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5650480" y="5812551"/>
            <a:ext cx="1002989" cy="58937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900" b="1" dirty="0" err="1">
                <a:latin typeface="Times New Roman" pitchFamily="18" charset="0"/>
              </a:rPr>
              <a:t>КОСМИЧКО</a:t>
            </a:r>
            <a:r>
              <a:rPr lang="sr-Latn-CS" sz="900" b="1" dirty="0">
                <a:latin typeface="Times New Roman" pitchFamily="18" charset="0"/>
              </a:rPr>
              <a:t> </a:t>
            </a:r>
            <a:r>
              <a:rPr lang="en-US" sz="900" b="1" dirty="0" err="1">
                <a:latin typeface="Times New Roman" pitchFamily="18" charset="0"/>
              </a:rPr>
              <a:t>ЗРАЧЕЊЕ</a:t>
            </a:r>
            <a:endParaRPr lang="en-US" sz="900" dirty="0">
              <a:latin typeface="Times New Roman" pitchFamily="18" charset="0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4561899" y="4987205"/>
            <a:ext cx="1159396" cy="549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825" b="1" dirty="0">
                <a:latin typeface="Times New Roman" pitchFamily="18" charset="0"/>
              </a:rPr>
              <a:t>ЛЕТ АВИОНОМ, ПАДАВИНЕ</a:t>
            </a:r>
            <a:endParaRPr lang="en-US" sz="825" dirty="0">
              <a:latin typeface="Times New Roman" pitchFamily="18" charset="0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5132397" y="4421552"/>
            <a:ext cx="898600" cy="482213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050" b="1" dirty="0">
                <a:latin typeface="Times New Roman" pitchFamily="18" charset="0"/>
              </a:rPr>
              <a:t>ОСТАЛО</a:t>
            </a:r>
            <a:endParaRPr lang="en-US" sz="1050" dirty="0">
              <a:latin typeface="Times New Roman" pitchFamily="18" charset="0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5073885" y="2779147"/>
            <a:ext cx="898600" cy="294687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050" b="1" dirty="0">
                <a:latin typeface="Times New Roman" pitchFamily="18" charset="0"/>
              </a:rPr>
              <a:t>ЗЕМЉА</a:t>
            </a:r>
            <a:endParaRPr lang="en-US" sz="1050" dirty="0">
              <a:latin typeface="Times New Roman" pitchFamily="18" charset="0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4472822" y="1716839"/>
            <a:ext cx="1453671" cy="549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825" b="1" dirty="0">
                <a:latin typeface="Times New Roman" pitchFamily="18" charset="0"/>
              </a:rPr>
              <a:t>ПРИРОДНА РАДИОАКТИВНОСТ У ЗЕМЉИ</a:t>
            </a:r>
            <a:endParaRPr lang="en-US" sz="825" dirty="0">
              <a:latin typeface="Times New Roman" pitchFamily="18" charset="0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6303690" y="1259268"/>
            <a:ext cx="1370866" cy="4554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050" b="1" dirty="0">
                <a:latin typeface="Times New Roman" pitchFamily="18" charset="0"/>
              </a:rPr>
              <a:t>ВАЗДУХ</a:t>
            </a:r>
          </a:p>
          <a:p>
            <a:pPr eaLnBrk="0" hangingPunct="0">
              <a:spcBef>
                <a:spcPct val="50000"/>
              </a:spcBef>
            </a:pPr>
            <a:endParaRPr lang="sr-Cyrl-RS" sz="600" dirty="0">
              <a:latin typeface="Times New Roman" pitchFamily="18" charset="0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9477099" y="1281706"/>
            <a:ext cx="2071637" cy="58937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900" b="1" dirty="0" err="1">
                <a:solidFill>
                  <a:prstClr val="black"/>
                </a:solidFill>
                <a:latin typeface="Times New Roman" pitchFamily="18" charset="0"/>
              </a:rPr>
              <a:t>ИНДУСТРИЈ</a:t>
            </a:r>
            <a:r>
              <a:rPr lang="sr-Cyrl-RS" sz="900" b="1" dirty="0">
                <a:solidFill>
                  <a:prstClr val="black"/>
                </a:solidFill>
                <a:latin typeface="Times New Roman" pitchFamily="18" charset="0"/>
              </a:rPr>
              <a:t>А, </a:t>
            </a:r>
            <a:r>
              <a:rPr lang="en-US" sz="900" b="1" dirty="0" err="1">
                <a:latin typeface="Times New Roman" pitchFamily="18" charset="0"/>
              </a:rPr>
              <a:t>ЕЛЕКТРАНЕ</a:t>
            </a:r>
            <a:r>
              <a:rPr lang="sr-Cyrl-RS" sz="900" b="1" dirty="0">
                <a:latin typeface="Times New Roman" pitchFamily="18" charset="0"/>
              </a:rPr>
              <a:t>, </a:t>
            </a:r>
            <a:r>
              <a:rPr lang="en-US" sz="900" b="1" dirty="0" err="1">
                <a:latin typeface="Times New Roman" pitchFamily="18" charset="0"/>
              </a:rPr>
              <a:t>ВОЈНА</a:t>
            </a:r>
            <a:r>
              <a:rPr lang="en-US" sz="900" b="1" dirty="0">
                <a:latin typeface="Times New Roman" pitchFamily="18" charset="0"/>
              </a:rPr>
              <a:t> </a:t>
            </a:r>
            <a:r>
              <a:rPr lang="en-US" sz="900" b="1" dirty="0" err="1">
                <a:latin typeface="Times New Roman" pitchFamily="18" charset="0"/>
              </a:rPr>
              <a:t>ПРИМЕНА</a:t>
            </a:r>
            <a:endParaRPr lang="en-US" sz="900" b="1" dirty="0">
              <a:latin typeface="Times New Roman" pitchFamily="18" charset="0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7619374" y="2624844"/>
            <a:ext cx="1196059" cy="294687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050" b="1" dirty="0">
                <a:latin typeface="Times New Roman" pitchFamily="18" charset="0"/>
              </a:rPr>
              <a:t>МЕДИЦИНА</a:t>
            </a:r>
            <a:endParaRPr lang="en-US" sz="1050" dirty="0">
              <a:latin typeface="Times New Roman" pitchFamily="18" charset="0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9652678" y="2816754"/>
            <a:ext cx="1242060" cy="4018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825" b="1" dirty="0">
                <a:latin typeface="Times New Roman" pitchFamily="18" charset="0"/>
              </a:rPr>
              <a:t>МЕДИЦИНСКИ УРЕЂАЈИ</a:t>
            </a:r>
            <a:endParaRPr lang="en-US" sz="825" dirty="0">
              <a:latin typeface="Times New Roman" pitchFamily="18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416761" y="3193258"/>
            <a:ext cx="2881488" cy="83099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err="1">
                <a:latin typeface="Times New Roman" pitchFamily="18" charset="0"/>
              </a:rPr>
              <a:t>Ми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живимо</a:t>
            </a:r>
            <a:r>
              <a:rPr lang="sr-Latn-CS" sz="2400" b="1" dirty="0">
                <a:latin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</a:rPr>
              <a:t>у</a:t>
            </a:r>
            <a:r>
              <a:rPr lang="sr-Latn-C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мору</a:t>
            </a:r>
            <a:r>
              <a:rPr lang="sr-Latn-C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радијације</a:t>
            </a:r>
            <a:r>
              <a:rPr lang="en-US" sz="2400" dirty="0">
                <a:latin typeface="Times New Roman" pitchFamily="18" charset="0"/>
              </a:rPr>
              <a:t>…</a:t>
            </a:r>
          </a:p>
        </p:txBody>
      </p:sp>
    </p:spTree>
    <p:extLst>
      <p:ext uri="{BB962C8B-B14F-4D97-AF65-F5344CB8AC3E}">
        <p14:creationId xmlns="" xmlns:p14="http://schemas.microsoft.com/office/powerpoint/2010/main" val="69883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9" name="Picture 4" descr="https://upload.wikimedia.org/wikipedia/commons/a/ae/PIA16938-RadiationSources-InterplanetarySpa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93721" y="206199"/>
            <a:ext cx="3216387" cy="252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92308" y="2933147"/>
            <a:ext cx="5494455" cy="230832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Космички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зраци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се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састоје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од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endParaRPr lang="sr-Latn-RS" sz="2400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~ 50%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протона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endParaRPr lang="sr-Latn-RS" sz="2400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~ 25%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алфа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честица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endParaRPr lang="sr-Latn-RS" sz="2400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~ 13% C/N/O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језгара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endParaRPr lang="sr-Latn-RS" sz="2400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&lt;1%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електрона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endParaRPr lang="sr-Latn-RS" sz="2400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&lt;0,1%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гама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зрака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9181" y="1133535"/>
            <a:ext cx="79328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Космичко зрачење је емисија високоенергетских протона и атомских језгара који се крећу кроз свемир готово брзином </a:t>
            </a:r>
            <a:r>
              <a:rPr lang="ru-RU" sz="2400" dirty="0" smtClean="0"/>
              <a:t>светлости</a:t>
            </a:r>
            <a:r>
              <a:rPr lang="ru-RU" sz="2400" dirty="0"/>
              <a:t>. </a:t>
            </a:r>
            <a:r>
              <a:rPr lang="en-GB" sz="2400" dirty="0" err="1"/>
              <a:t>Потичу</a:t>
            </a:r>
            <a:r>
              <a:rPr lang="en-GB" sz="2400" dirty="0"/>
              <a:t> </a:t>
            </a:r>
            <a:r>
              <a:rPr lang="en-GB" sz="2400" dirty="0" err="1"/>
              <a:t>од</a:t>
            </a:r>
            <a:r>
              <a:rPr lang="en-GB" sz="2400" dirty="0"/>
              <a:t> </a:t>
            </a:r>
            <a:r>
              <a:rPr lang="en-GB" sz="2400" dirty="0" err="1"/>
              <a:t>Сунца</a:t>
            </a:r>
            <a:r>
              <a:rPr lang="en-GB" sz="2400" dirty="0"/>
              <a:t>, </a:t>
            </a:r>
            <a:r>
              <a:rPr lang="en-GB" sz="2400" dirty="0" err="1"/>
              <a:t>изван</a:t>
            </a:r>
            <a:r>
              <a:rPr lang="en-GB" sz="2400" dirty="0"/>
              <a:t> </a:t>
            </a:r>
            <a:r>
              <a:rPr lang="en-GB" sz="2400" dirty="0" err="1"/>
              <a:t>Сунчевог</a:t>
            </a:r>
            <a:r>
              <a:rPr lang="en-GB" sz="2400" dirty="0"/>
              <a:t> </a:t>
            </a:r>
            <a:r>
              <a:rPr lang="en-GB" sz="2400" dirty="0" err="1"/>
              <a:t>система</a:t>
            </a:r>
            <a:r>
              <a:rPr lang="en-GB" sz="2400" dirty="0"/>
              <a:t> и </a:t>
            </a:r>
            <a:r>
              <a:rPr lang="en-GB" sz="2400" dirty="0" err="1"/>
              <a:t>удаљеним</a:t>
            </a:r>
            <a:r>
              <a:rPr lang="en-GB" sz="2400" dirty="0"/>
              <a:t> </a:t>
            </a:r>
            <a:r>
              <a:rPr lang="en-GB" sz="2400" dirty="0" err="1"/>
              <a:t>галаксијам</a:t>
            </a:r>
            <a:endParaRPr lang="en-GB" sz="2400" dirty="0"/>
          </a:p>
        </p:txBody>
      </p:sp>
      <p:sp>
        <p:nvSpPr>
          <p:cNvPr id="3" name="Rectangle 2"/>
          <p:cNvSpPr/>
          <p:nvPr/>
        </p:nvSpPr>
        <p:spPr>
          <a:xfrm>
            <a:off x="3514664" y="318808"/>
            <a:ext cx="4830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 eaLnBrk="1" hangingPunct="1">
              <a:buNone/>
              <a:defRPr/>
            </a:pPr>
            <a:r>
              <a:rPr lang="sr-Cyrl-RS" sz="3200" b="1" dirty="0" smtClean="0">
                <a:latin typeface="Tahoma" pitchFamily="34" charset="0"/>
                <a:cs typeface="Tahoma" pitchFamily="34" charset="0"/>
              </a:rPr>
              <a:t>КОСМИЧКО ЗРАЧЕЊЕ</a:t>
            </a:r>
            <a:endParaRPr lang="hr-HR" sz="32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9522" y="5471423"/>
            <a:ext cx="6100026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Енергије честица у ЦЕРН-у суоко 100.000.000 пута мање него најенергичније космичко зрачење!</a:t>
            </a:r>
            <a:endParaRPr lang="en-GB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6615" y="4359564"/>
            <a:ext cx="6117383" cy="24984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96599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8|10.5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7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B56F616-FF2E-454C-86EA-E907C89C1FD5}">
  <we:reference id="wa104379177" version="1.0.0.1" store="en-001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5111</TotalTime>
  <Words>1668</Words>
  <Application>Microsoft Office PowerPoint</Application>
  <PresentationFormat>Custom</PresentationFormat>
  <Paragraphs>242</Paragraphs>
  <Slides>41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Wood Type</vt:lpstr>
      <vt:lpstr>Origin</vt:lpstr>
      <vt:lpstr>Equation</vt:lpstr>
      <vt:lpstr>Photo Editor Photo</vt:lpstr>
      <vt:lpstr>Доц. др Владимир Вукомановић</vt:lpstr>
      <vt:lpstr>Slide 2</vt:lpstr>
      <vt:lpstr>Slide 3</vt:lpstr>
      <vt:lpstr>Slide 4</vt:lpstr>
      <vt:lpstr>Slide 5</vt:lpstr>
      <vt:lpstr>Клинички сродне гране медицине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V.Vukomanovic</dc:creator>
  <cp:lastModifiedBy>Vladimir Vukomanovic</cp:lastModifiedBy>
  <cp:revision>376</cp:revision>
  <dcterms:created xsi:type="dcterms:W3CDTF">2007-06-04T17:04:49Z</dcterms:created>
  <dcterms:modified xsi:type="dcterms:W3CDTF">2022-08-11T07:32:17Z</dcterms:modified>
</cp:coreProperties>
</file>